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6" r:id="rId19"/>
    <p:sldId id="277" r:id="rId20"/>
    <p:sldId id="278" r:id="rId21"/>
    <p:sldId id="279" r:id="rId22"/>
  </p:sldIdLst>
  <p:sldSz cx="9144000" cy="6858000" type="screen4x3"/>
  <p:notesSz cx="6669088"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66" d="100"/>
          <a:sy n="66" d="100"/>
        </p:scale>
        <p:origin x="-1692" y="-5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4" d="100"/>
          <a:sy n="64" d="100"/>
        </p:scale>
        <p:origin x="-2940" y="-114"/>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6411"/>
          </a:xfrm>
          <a:prstGeom prst="rect">
            <a:avLst/>
          </a:prstGeom>
        </p:spPr>
        <p:txBody>
          <a:bodyPr vert="horz" lIns="91440" tIns="45720" rIns="91440" bIns="45720" rtlCol="0"/>
          <a:lstStyle>
            <a:lvl1pPr algn="r">
              <a:defRPr sz="1200"/>
            </a:lvl1pPr>
          </a:lstStyle>
          <a:p>
            <a:fld id="{303291BC-6810-4353-93F8-FC4F7D2F3DA0}" type="datetimeFigureOut">
              <a:rPr lang="en-GB" smtClean="0"/>
              <a:pPr/>
              <a:t>24/06/2013</a:t>
            </a:fld>
            <a:endParaRPr lang="en-GB"/>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15907"/>
            <a:ext cx="533527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889938"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30091"/>
            <a:ext cx="2889938" cy="496411"/>
          </a:xfrm>
          <a:prstGeom prst="rect">
            <a:avLst/>
          </a:prstGeom>
        </p:spPr>
        <p:txBody>
          <a:bodyPr vert="horz" lIns="91440" tIns="45720" rIns="91440" bIns="45720" rtlCol="0" anchor="b"/>
          <a:lstStyle>
            <a:lvl1pPr algn="r">
              <a:defRPr sz="1200"/>
            </a:lvl1pPr>
          </a:lstStyle>
          <a:p>
            <a:fld id="{974DF8B1-7E64-4450-8381-0D7EAFD5B953}" type="slidenum">
              <a:rPr lang="en-GB" smtClean="0"/>
              <a:pPr/>
              <a:t>‹#›</a:t>
            </a:fld>
            <a:endParaRPr lang="en-GB"/>
          </a:p>
        </p:txBody>
      </p:sp>
    </p:spTree>
    <p:extLst>
      <p:ext uri="{BB962C8B-B14F-4D97-AF65-F5344CB8AC3E}">
        <p14:creationId xmlns:p14="http://schemas.microsoft.com/office/powerpoint/2010/main" val="3004498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74DF8B1-7E64-4450-8381-0D7EAFD5B953}"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GB" sz="1400" dirty="0" smtClean="0"/>
              <a:t> One of the issues that may emerge is research trends over time!</a:t>
            </a:r>
          </a:p>
          <a:p>
            <a:pPr>
              <a:buFont typeface="Arial" pitchFamily="34" charset="0"/>
              <a:buChar char="•"/>
            </a:pPr>
            <a:endParaRPr lang="en-GB" sz="1400" dirty="0" smtClean="0"/>
          </a:p>
          <a:p>
            <a:pPr>
              <a:buFont typeface="Arial" pitchFamily="34" charset="0"/>
              <a:buChar char="•"/>
            </a:pPr>
            <a:r>
              <a:rPr lang="en-GB" sz="1400" dirty="0" smtClean="0"/>
              <a:t> This diagram (still research in progress) shows that although economic development imperatives dominated festivals and events from their outset (certainly in terms of impact evaluation), other disciplines of knowledge and strategic priorities (e.g. urban regeneration, public-private partnership working,  social innovation, etc) have started to influence the way events and festivals are planned and </a:t>
            </a:r>
            <a:r>
              <a:rPr lang="en-GB" sz="1400" dirty="0" smtClean="0"/>
              <a:t>delivered</a:t>
            </a:r>
          </a:p>
          <a:p>
            <a:pPr>
              <a:buFont typeface="Arial" pitchFamily="34" charset="0"/>
              <a:buChar char="•"/>
            </a:pPr>
            <a:endParaRPr lang="en-GB" sz="1400" dirty="0" smtClean="0"/>
          </a:p>
          <a:p>
            <a:pPr>
              <a:buFont typeface="Arial" pitchFamily="34" charset="0"/>
              <a:buChar char="•"/>
            </a:pPr>
            <a:r>
              <a:rPr lang="en-GB" sz="1400" dirty="0" smtClean="0"/>
              <a:t>STILL HAVE TO CHANGE THE MINDSET THOUGH</a:t>
            </a:r>
            <a:r>
              <a:rPr lang="en-GB" sz="1400" baseline="0" dirty="0" smtClean="0"/>
              <a:t> AS ILLUSTRATED NEXT SLIDE.</a:t>
            </a:r>
            <a:endParaRPr lang="en-GB" sz="1400" dirty="0"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CF5AA83-8927-43B7-A8EF-183B307EE325}" type="slidenum">
              <a:rPr lang="en-GB" smtClean="0"/>
              <a:pPr eaLnBrk="1" hangingPunct="1"/>
              <a:t>10</a:t>
            </a:fld>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dirty="0" smtClean="0"/>
              <a:t>… but economic impact still dominates with environmental impact as the ‘new kind on the block’ in research terms, as this ranking of articles published in the “Festival Management and Event Tourism” journal (today “Events Management” journal) shows</a:t>
            </a:r>
            <a:endParaRPr lang="en-GB" sz="1400" dirty="0"/>
          </a:p>
        </p:txBody>
      </p:sp>
      <p:sp>
        <p:nvSpPr>
          <p:cNvPr id="4" name="Slide Number Placeholder 3"/>
          <p:cNvSpPr>
            <a:spLocks noGrp="1"/>
          </p:cNvSpPr>
          <p:nvPr>
            <p:ph type="sldNum" sz="quarter" idx="10"/>
          </p:nvPr>
        </p:nvSpPr>
        <p:spPr/>
        <p:txBody>
          <a:bodyPr/>
          <a:lstStyle/>
          <a:p>
            <a:fld id="{974DF8B1-7E64-4450-8381-0D7EAFD5B953}"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dirty="0" smtClean="0"/>
              <a:t>Case study-based research on this project is still on-going but here are some early results</a:t>
            </a:r>
            <a:endParaRPr lang="en-GB" sz="1400" dirty="0"/>
          </a:p>
        </p:txBody>
      </p:sp>
      <p:sp>
        <p:nvSpPr>
          <p:cNvPr id="4" name="Slide Number Placeholder 3"/>
          <p:cNvSpPr>
            <a:spLocks noGrp="1"/>
          </p:cNvSpPr>
          <p:nvPr>
            <p:ph type="sldNum" sz="quarter" idx="10"/>
          </p:nvPr>
        </p:nvSpPr>
        <p:spPr/>
        <p:txBody>
          <a:bodyPr/>
          <a:lstStyle/>
          <a:p>
            <a:fld id="{974DF8B1-7E64-4450-8381-0D7EAFD5B953}"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sz="1400" dirty="0" smtClean="0"/>
              <a:t> In Italy,  evidence of event stewardship by event organisers is being used (successfully) as added value promotion of the event</a:t>
            </a:r>
          </a:p>
          <a:p>
            <a:pPr>
              <a:buFont typeface="Arial" pitchFamily="34" charset="0"/>
              <a:buChar char="•"/>
            </a:pPr>
            <a:endParaRPr lang="en-GB" sz="1400" dirty="0" smtClean="0"/>
          </a:p>
          <a:p>
            <a:pPr>
              <a:buFont typeface="Arial" pitchFamily="34" charset="0"/>
              <a:buChar char="•"/>
            </a:pPr>
            <a:r>
              <a:rPr lang="en-GB" sz="1400" dirty="0" smtClean="0"/>
              <a:t> Issues of tourism commoditisation and loss of authenticity  of event experiences are affecting some countries like Bulgaria, where upgrading of smaller events to attract larger visitor numbers are proving challenging for local communities</a:t>
            </a:r>
          </a:p>
          <a:p>
            <a:endParaRPr lang="en-GB" sz="1400" dirty="0" smtClean="0"/>
          </a:p>
          <a:p>
            <a:pPr>
              <a:buFont typeface="Arial" pitchFamily="34" charset="0"/>
              <a:buChar char="•"/>
            </a:pPr>
            <a:r>
              <a:rPr lang="en-GB" sz="1400" dirty="0" smtClean="0"/>
              <a:t> In Latvia, festivals held in </a:t>
            </a:r>
            <a:r>
              <a:rPr lang="en-GB" sz="1400" dirty="0" err="1" smtClean="0"/>
              <a:t>Sigulda</a:t>
            </a:r>
            <a:r>
              <a:rPr lang="en-GB" sz="1400" dirty="0" smtClean="0"/>
              <a:t> are linked to a very successful regional branding campaign  </a:t>
            </a:r>
            <a:endParaRPr lang="en-GB" sz="1400" dirty="0"/>
          </a:p>
        </p:txBody>
      </p:sp>
      <p:sp>
        <p:nvSpPr>
          <p:cNvPr id="4" name="Slide Number Placeholder 3"/>
          <p:cNvSpPr>
            <a:spLocks noGrp="1"/>
          </p:cNvSpPr>
          <p:nvPr>
            <p:ph type="sldNum" sz="quarter" idx="10"/>
          </p:nvPr>
        </p:nvSpPr>
        <p:spPr/>
        <p:txBody>
          <a:bodyPr/>
          <a:lstStyle/>
          <a:p>
            <a:fld id="{974DF8B1-7E64-4450-8381-0D7EAFD5B953}"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sz="1400" dirty="0" smtClean="0"/>
              <a:t> In Holland, tourism service offer accreditation is now being adapted for sustainable and green festivals and events (Green Key)</a:t>
            </a:r>
          </a:p>
          <a:p>
            <a:pPr>
              <a:buFont typeface="Arial" pitchFamily="34" charset="0"/>
              <a:buChar char="•"/>
            </a:pPr>
            <a:endParaRPr lang="en-GB" sz="1400" dirty="0" smtClean="0"/>
          </a:p>
          <a:p>
            <a:pPr>
              <a:buFont typeface="Arial" pitchFamily="34" charset="0"/>
              <a:buChar char="•"/>
            </a:pPr>
            <a:r>
              <a:rPr lang="en-GB" sz="1400" dirty="0" smtClean="0"/>
              <a:t> The contribution of cultural events and festivals to sustaining place identity  through the transition from communism to a market-led economy has been particularly prevalent in Lithuania and Latvia</a:t>
            </a:r>
          </a:p>
          <a:p>
            <a:endParaRPr lang="en-GB" sz="1400" dirty="0" smtClean="0"/>
          </a:p>
          <a:p>
            <a:pPr>
              <a:buFont typeface="Arial" pitchFamily="34" charset="0"/>
              <a:buChar char="•"/>
            </a:pPr>
            <a:r>
              <a:rPr lang="en-GB" sz="1400" dirty="0" smtClean="0"/>
              <a:t> Greening innovations that help to reduce the operating costs of events (incl. energy savings) are a major driver in the UK and Italy</a:t>
            </a:r>
          </a:p>
          <a:p>
            <a:endParaRPr lang="en-GB" sz="1400" dirty="0"/>
          </a:p>
        </p:txBody>
      </p:sp>
      <p:sp>
        <p:nvSpPr>
          <p:cNvPr id="4" name="Slide Number Placeholder 3"/>
          <p:cNvSpPr>
            <a:spLocks noGrp="1"/>
          </p:cNvSpPr>
          <p:nvPr>
            <p:ph type="sldNum" sz="quarter" idx="10"/>
          </p:nvPr>
        </p:nvSpPr>
        <p:spPr/>
        <p:txBody>
          <a:bodyPr/>
          <a:lstStyle/>
          <a:p>
            <a:fld id="{974DF8B1-7E64-4450-8381-0D7EAFD5B953}"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sz="1400" dirty="0" smtClean="0"/>
              <a:t> On-going research towards an international classification (typology) of sustainable events shows that  the size of the event and its funding sources (private vs. public) are likely to play a major role in the carbon footprint that events and festivals may leave behind (by ‘core’ carbon footprint we mean environmental impacts of the event itself and not indirect impacts such as flight travel to its location by visitors)</a:t>
            </a:r>
            <a:endParaRPr lang="en-GB" sz="1400" dirty="0"/>
          </a:p>
        </p:txBody>
      </p:sp>
      <p:sp>
        <p:nvSpPr>
          <p:cNvPr id="4" name="Slide Number Placeholder 3"/>
          <p:cNvSpPr>
            <a:spLocks noGrp="1"/>
          </p:cNvSpPr>
          <p:nvPr>
            <p:ph type="sldNum" sz="quarter" idx="10"/>
          </p:nvPr>
        </p:nvSpPr>
        <p:spPr/>
        <p:txBody>
          <a:bodyPr/>
          <a:lstStyle/>
          <a:p>
            <a:fld id="{974DF8B1-7E64-4450-8381-0D7EAFD5B953}"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74DF8B1-7E64-4450-8381-0D7EAFD5B953}"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dirty="0" smtClean="0"/>
              <a:t>The points outlined above show the potential of events and festivals research to contribute to cross-disciplinary research agendas in sociology, government policy, place marketing and branding, CSR, city management, urban planning and regeneration, social innovation, consumer behaviour, psychology, urbanism and digital communications, to mention but a few.</a:t>
            </a:r>
            <a:endParaRPr lang="en-GB" sz="1400" dirty="0"/>
          </a:p>
        </p:txBody>
      </p:sp>
      <p:sp>
        <p:nvSpPr>
          <p:cNvPr id="4" name="Slide Number Placeholder 3"/>
          <p:cNvSpPr>
            <a:spLocks noGrp="1"/>
          </p:cNvSpPr>
          <p:nvPr>
            <p:ph type="sldNum" sz="quarter" idx="10"/>
          </p:nvPr>
        </p:nvSpPr>
        <p:spPr/>
        <p:txBody>
          <a:bodyPr/>
          <a:lstStyle/>
          <a:p>
            <a:fld id="{974DF8B1-7E64-4450-8381-0D7EAFD5B953}"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74DF8B1-7E64-4450-8381-0D7EAFD5B953}"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74DF8B1-7E64-4450-8381-0D7EAFD5B953}"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dirty="0" smtClean="0"/>
              <a:t> </a:t>
            </a:r>
            <a:r>
              <a:rPr lang="en-GB" sz="1400" dirty="0" smtClean="0"/>
              <a:t>1.4 million Euro budget project co-financed (75%) by the European Commission’s INTERREG IVC programme</a:t>
            </a:r>
          </a:p>
          <a:p>
            <a:endParaRPr lang="en-GB" sz="1400" dirty="0" smtClean="0"/>
          </a:p>
          <a:p>
            <a:pPr>
              <a:buFont typeface="Arial" pitchFamily="34" charset="0"/>
              <a:buChar char="•"/>
            </a:pPr>
            <a:r>
              <a:rPr lang="en-GB" sz="1400" dirty="0" smtClean="0"/>
              <a:t> One of a handful of EU-funded projects that UEL currently </a:t>
            </a:r>
            <a:r>
              <a:rPr lang="en-GB" sz="1400" dirty="0" smtClean="0"/>
              <a:t>have</a:t>
            </a:r>
          </a:p>
          <a:p>
            <a:pPr>
              <a:buFont typeface="Arial" pitchFamily="34" charset="0"/>
              <a:buChar char="•"/>
            </a:pPr>
            <a:endParaRPr lang="en-GB" sz="1400" dirty="0" smtClean="0"/>
          </a:p>
          <a:p>
            <a:pPr>
              <a:buFont typeface="Arial" pitchFamily="34" charset="0"/>
              <a:buChar char="•"/>
            </a:pPr>
            <a:r>
              <a:rPr lang="en-GB" sz="1400" dirty="0" smtClean="0"/>
              <a:t>UEL IS THE LEAD RESEARCH PARTNER OF COMPONENT</a:t>
            </a:r>
            <a:r>
              <a:rPr lang="en-GB" sz="1400" baseline="0" dirty="0" smtClean="0"/>
              <a:t> 3 THE AIM OF WHICH IS TO</a:t>
            </a:r>
          </a:p>
          <a:p>
            <a:pPr>
              <a:buFont typeface="Arial" pitchFamily="34" charset="0"/>
              <a:buChar char="•"/>
            </a:pPr>
            <a:r>
              <a:rPr lang="en-GB" sz="1400" baseline="0" dirty="0" smtClean="0"/>
              <a:t>‘DEVOTED TO THE EXCHANGE OF GOOD PRACTICES AND EXPERIENCES AMONGST PARTNERS.’</a:t>
            </a:r>
          </a:p>
        </p:txBody>
      </p:sp>
      <p:sp>
        <p:nvSpPr>
          <p:cNvPr id="4" name="Slide Number Placeholder 3"/>
          <p:cNvSpPr>
            <a:spLocks noGrp="1"/>
          </p:cNvSpPr>
          <p:nvPr>
            <p:ph type="sldNum" sz="quarter" idx="10"/>
          </p:nvPr>
        </p:nvSpPr>
        <p:spPr/>
        <p:txBody>
          <a:bodyPr/>
          <a:lstStyle/>
          <a:p>
            <a:fld id="{974DF8B1-7E64-4450-8381-0D7EAFD5B953}"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74DF8B1-7E64-4450-8381-0D7EAFD5B953}"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74DF8B1-7E64-4450-8381-0D7EAFD5B953}" type="slidenum">
              <a:rPr lang="en-GB" smtClean="0"/>
              <a:pPr/>
              <a:t>21</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sz="1400" dirty="0" smtClean="0"/>
              <a:t> </a:t>
            </a:r>
            <a:r>
              <a:rPr lang="en-GB" sz="1400" dirty="0" err="1" smtClean="0"/>
              <a:t>Transnationality</a:t>
            </a:r>
            <a:r>
              <a:rPr lang="en-GB" sz="1400" dirty="0" smtClean="0"/>
              <a:t> is at the core of the INTERREG IVC programme but also the root of innovation in the ZEN project</a:t>
            </a:r>
          </a:p>
          <a:p>
            <a:endParaRPr lang="en-GB" sz="1400" dirty="0" smtClean="0"/>
          </a:p>
          <a:p>
            <a:pPr>
              <a:buFont typeface="Arial" pitchFamily="34" charset="0"/>
              <a:buChar char="•"/>
            </a:pPr>
            <a:r>
              <a:rPr lang="en-GB" sz="1400" dirty="0" smtClean="0"/>
              <a:t> 12 partners from 10 countries</a:t>
            </a:r>
          </a:p>
          <a:p>
            <a:endParaRPr lang="en-GB" sz="1400" dirty="0" smtClean="0"/>
          </a:p>
          <a:p>
            <a:pPr>
              <a:buFont typeface="Arial" pitchFamily="34" charset="0"/>
              <a:buChar char="•"/>
            </a:pPr>
            <a:r>
              <a:rPr lang="en-GB" sz="1400" dirty="0" smtClean="0"/>
              <a:t> Partners include universities (e.g. Erasmus University Rotterdam), regional development agencies, county councils, local authorities and business </a:t>
            </a:r>
            <a:r>
              <a:rPr lang="en-GB" sz="1400" dirty="0" smtClean="0"/>
              <a:t>incubators</a:t>
            </a:r>
          </a:p>
          <a:p>
            <a:pPr>
              <a:buFont typeface="Arial" pitchFamily="34" charset="0"/>
              <a:buChar char="•"/>
            </a:pPr>
            <a:r>
              <a:rPr lang="en-GB" sz="1400" dirty="0" smtClean="0"/>
              <a:t>THIS IS AN EXAMPLE OF PRACTICE BASED RESEARCH.</a:t>
            </a:r>
          </a:p>
          <a:p>
            <a:pPr>
              <a:buFont typeface="Arial" pitchFamily="34" charset="0"/>
              <a:buChar char="•"/>
            </a:pPr>
            <a:endParaRPr lang="en-GB" sz="1400" dirty="0" smtClean="0"/>
          </a:p>
          <a:p>
            <a:pPr>
              <a:buFont typeface="Arial" pitchFamily="34" charset="0"/>
              <a:buChar char="•"/>
            </a:pPr>
            <a:r>
              <a:rPr lang="en-GB" sz="1400" dirty="0" smtClean="0"/>
              <a:t>AS MENTIONED UEL IS LEAD RESEARCH PARTNER</a:t>
            </a:r>
          </a:p>
          <a:p>
            <a:pPr lvl="3">
              <a:buFont typeface="Arial" pitchFamily="34" charset="0"/>
              <a:buChar char="•"/>
            </a:pPr>
            <a:r>
              <a:rPr lang="en-GB" sz="1400" baseline="0" dirty="0" smtClean="0"/>
              <a:t>THE RESEARCH  BEING DRIVEN BY THE FOLLOWING GOALS</a:t>
            </a:r>
          </a:p>
          <a:p>
            <a:pPr>
              <a:buFont typeface="Arial" pitchFamily="34" charset="0"/>
              <a:buChar char="•"/>
            </a:pPr>
            <a:r>
              <a:rPr lang="en-GB" sz="1400" baseline="0" dirty="0" smtClean="0"/>
              <a:t>-INNOVATION</a:t>
            </a:r>
          </a:p>
          <a:p>
            <a:pPr>
              <a:buFont typeface="Arial" pitchFamily="34" charset="0"/>
              <a:buChar char="•"/>
            </a:pPr>
            <a:r>
              <a:rPr lang="en-GB" sz="1400" baseline="0" dirty="0" smtClean="0"/>
              <a:t>-A PRACTCE BASED FOCUS AND ROBUSTNESS</a:t>
            </a:r>
          </a:p>
          <a:p>
            <a:pPr>
              <a:buFont typeface="Arial" pitchFamily="34" charset="0"/>
              <a:buChar char="•"/>
            </a:pPr>
            <a:r>
              <a:rPr lang="en-GB" sz="1400" baseline="0" dirty="0" smtClean="0"/>
              <a:t>TRANSNATIONALITY</a:t>
            </a:r>
          </a:p>
          <a:p>
            <a:pPr>
              <a:buFont typeface="Arial" pitchFamily="34" charset="0"/>
              <a:buChar char="•"/>
            </a:pPr>
            <a:r>
              <a:rPr lang="en-GB" sz="1400" baseline="0" dirty="0" smtClean="0"/>
              <a:t>LINKS TO POLICY.</a:t>
            </a:r>
            <a:endParaRPr lang="en-GB" sz="1400" dirty="0" smtClean="0"/>
          </a:p>
          <a:p>
            <a:pPr>
              <a:buFont typeface="Arial" pitchFamily="34" charset="0"/>
              <a:buChar char="•"/>
            </a:pPr>
            <a:endParaRPr lang="en-GB" sz="1400" dirty="0" smtClean="0"/>
          </a:p>
          <a:p>
            <a:pPr>
              <a:buFont typeface="Arial" pitchFamily="34" charset="0"/>
              <a:buChar char="•"/>
            </a:pPr>
            <a:r>
              <a:rPr lang="en-GB" sz="1400" dirty="0" smtClean="0"/>
              <a:t>THE OUTPUTS ARE </a:t>
            </a:r>
            <a:endParaRPr lang="en-GB" sz="1400" baseline="0" dirty="0" smtClean="0"/>
          </a:p>
          <a:p>
            <a:pPr>
              <a:buFont typeface="Arial" pitchFamily="34" charset="0"/>
              <a:buChar char="•"/>
            </a:pPr>
            <a:r>
              <a:rPr lang="en-GB" sz="1400" baseline="0" dirty="0" smtClean="0"/>
              <a:t>1/ REPORT ON PARTNERS EXPERIENCES (INVOLVES REPORT ON EVENT AND AUDIT OF EXISITNG EVENT EVALUATION METHODOLOGIES IN EACH COUNTRY</a:t>
            </a:r>
          </a:p>
          <a:p>
            <a:pPr>
              <a:buFont typeface="Arial" pitchFamily="34" charset="0"/>
              <a:buChar char="•"/>
            </a:pPr>
            <a:r>
              <a:rPr lang="en-GB" sz="1400" baseline="0" dirty="0" smtClean="0"/>
              <a:t>2/ BEST PRACTICE REPORT – SERIES OF CASE STUDIES</a:t>
            </a:r>
          </a:p>
          <a:p>
            <a:pPr>
              <a:buFont typeface="Arial" pitchFamily="34" charset="0"/>
              <a:buChar char="•"/>
            </a:pPr>
            <a:r>
              <a:rPr lang="en-GB" sz="1400" baseline="0" dirty="0" smtClean="0"/>
              <a:t>3/ POSITIONING PAPER ON THE REDUCTION OF EVENT’S ENVIRONMENTAL IMPACT. – COMPARATIVE STUDY AND DEVELOPMENT OF A PAN EURPOEAN EVENTS TYPOLOGY.</a:t>
            </a:r>
          </a:p>
          <a:p>
            <a:pPr>
              <a:buFont typeface="Arial" pitchFamily="34" charset="0"/>
              <a:buChar char="•"/>
            </a:pPr>
            <a:endParaRPr lang="en-GB" sz="1400" dirty="0" smtClean="0"/>
          </a:p>
          <a:p>
            <a:pPr>
              <a:buFont typeface="Arial" pitchFamily="34" charset="0"/>
              <a:buChar char="•"/>
            </a:pPr>
            <a:endParaRPr lang="en-GB" sz="1400" dirty="0" smtClean="0"/>
          </a:p>
        </p:txBody>
      </p:sp>
      <p:sp>
        <p:nvSpPr>
          <p:cNvPr id="4" name="Slide Number Placeholder 3"/>
          <p:cNvSpPr>
            <a:spLocks noGrp="1"/>
          </p:cNvSpPr>
          <p:nvPr>
            <p:ph type="sldNum" sz="quarter" idx="10"/>
          </p:nvPr>
        </p:nvSpPr>
        <p:spPr/>
        <p:txBody>
          <a:bodyPr/>
          <a:lstStyle/>
          <a:p>
            <a:fld id="{974DF8B1-7E64-4450-8381-0D7EAFD5B953}" type="slidenum">
              <a:rPr lang="en-GB" smtClean="0"/>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sz="1400" dirty="0" smtClean="0"/>
              <a:t> The only event with a zero impact is a cancelled event</a:t>
            </a:r>
          </a:p>
          <a:p>
            <a:endParaRPr lang="en-GB" sz="1400" dirty="0" smtClean="0"/>
          </a:p>
          <a:p>
            <a:pPr>
              <a:buFont typeface="Arial" pitchFamily="34" charset="0"/>
              <a:buChar char="•"/>
            </a:pPr>
            <a:r>
              <a:rPr lang="en-GB" sz="1400" dirty="0" smtClean="0"/>
              <a:t> However, there are ways to reduce the negative impacts of events and festivals on the environment. Practice on how to do this varies considerably across Europe.</a:t>
            </a:r>
          </a:p>
          <a:p>
            <a:r>
              <a:rPr lang="en-GB" sz="1400" dirty="0" smtClean="0"/>
              <a:t> </a:t>
            </a:r>
          </a:p>
          <a:p>
            <a:pPr>
              <a:buFont typeface="Arial" pitchFamily="34" charset="0"/>
              <a:buChar char="•"/>
            </a:pPr>
            <a:r>
              <a:rPr lang="en-GB" sz="1400" dirty="0" smtClean="0"/>
              <a:t>Image from Hay Festival of Literature and the Arts (Powys, Wales</a:t>
            </a:r>
            <a:r>
              <a:rPr lang="en-GB" sz="1400" dirty="0" smtClean="0"/>
              <a:t>) DEVELOP WHAT HAY</a:t>
            </a:r>
            <a:r>
              <a:rPr lang="en-GB" sz="1400" baseline="0" dirty="0" smtClean="0"/>
              <a:t> DOES AND THEN REFER TO PERUGIA JAZZ AND CHOCOLATE FESTIVAL DOWN TO LATVIAN FOLK ARTS FESTIVAL.</a:t>
            </a:r>
            <a:endParaRPr lang="en-GB" sz="1400" dirty="0" smtClean="0"/>
          </a:p>
          <a:p>
            <a:endParaRPr lang="en-GB" sz="1400" dirty="0" smtClean="0"/>
          </a:p>
          <a:p>
            <a:pPr>
              <a:buFont typeface="Arial" pitchFamily="34" charset="0"/>
              <a:buChar char="•"/>
            </a:pPr>
            <a:r>
              <a:rPr lang="en-GB" sz="1400" dirty="0" smtClean="0"/>
              <a:t> There is also a perfectly good market-led business case for reducing the negative impacts of events, as the next slide shows</a:t>
            </a:r>
            <a:endParaRPr lang="en-GB" sz="1400" dirty="0"/>
          </a:p>
        </p:txBody>
      </p:sp>
      <p:sp>
        <p:nvSpPr>
          <p:cNvPr id="4" name="Slide Number Placeholder 3"/>
          <p:cNvSpPr>
            <a:spLocks noGrp="1"/>
          </p:cNvSpPr>
          <p:nvPr>
            <p:ph type="sldNum" sz="quarter" idx="10"/>
          </p:nvPr>
        </p:nvSpPr>
        <p:spPr/>
        <p:txBody>
          <a:bodyPr/>
          <a:lstStyle/>
          <a:p>
            <a:fld id="{974DF8B1-7E64-4450-8381-0D7EAFD5B953}"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sz="1400" dirty="0" smtClean="0"/>
              <a:t> This study was carried out with respondents in four EU countries, including the UK</a:t>
            </a:r>
          </a:p>
          <a:p>
            <a:r>
              <a:rPr lang="en-GB" sz="1400" dirty="0" smtClean="0"/>
              <a:t> </a:t>
            </a:r>
          </a:p>
          <a:p>
            <a:pPr>
              <a:buFont typeface="Arial" pitchFamily="34" charset="0"/>
              <a:buChar char="•"/>
            </a:pPr>
            <a:r>
              <a:rPr lang="en-GB" sz="1400" dirty="0" smtClean="0"/>
              <a:t> Similar surveys in Italy have also showed a willingness by festival goers to pay more for tickets if the festival can prove its green credentials</a:t>
            </a:r>
          </a:p>
          <a:p>
            <a:endParaRPr lang="en-GB" sz="1400" dirty="0" smtClean="0"/>
          </a:p>
          <a:p>
            <a:pPr>
              <a:buFont typeface="Arial" pitchFamily="34" charset="0"/>
              <a:buChar char="•"/>
            </a:pPr>
            <a:r>
              <a:rPr lang="en-GB" sz="1400" dirty="0" smtClean="0">
                <a:cs typeface="Arial" charset="0"/>
              </a:rPr>
              <a:t> 49.8% festival goers agreed they would pay higher ticket price to make festival greener</a:t>
            </a:r>
          </a:p>
          <a:p>
            <a:pPr>
              <a:buFont typeface="Arial" pitchFamily="34" charset="0"/>
              <a:buChar char="•"/>
            </a:pPr>
            <a:endParaRPr lang="en-GB" sz="1400" dirty="0" smtClean="0">
              <a:cs typeface="Arial" charset="0"/>
            </a:endParaRPr>
          </a:p>
          <a:p>
            <a:pPr>
              <a:buFont typeface="Arial" pitchFamily="34" charset="0"/>
              <a:buChar char="•"/>
            </a:pPr>
            <a:r>
              <a:rPr lang="en-GB" sz="1400" dirty="0" smtClean="0">
                <a:cs typeface="Arial" charset="0"/>
              </a:rPr>
              <a:t> Festivals as opportunities for social marketing: 43% had changed behaviour as a result of festival’s green initiative(s)</a:t>
            </a:r>
          </a:p>
          <a:p>
            <a:endParaRPr lang="en-GB" sz="1400" dirty="0" smtClean="0">
              <a:cs typeface="Arial" charset="0"/>
            </a:endParaRPr>
          </a:p>
          <a:p>
            <a:pPr>
              <a:buFont typeface="Arial" pitchFamily="34" charset="0"/>
              <a:buChar char="•"/>
            </a:pPr>
            <a:r>
              <a:rPr lang="en-GB" sz="1400" dirty="0" smtClean="0">
                <a:cs typeface="Arial" charset="0"/>
              </a:rPr>
              <a:t> Although the main negative impact of international festivals is the air travel of visitors to get there, this is not something festivals can influence easily, so emphasis here is on more local negative impacts</a:t>
            </a:r>
          </a:p>
          <a:p>
            <a:endParaRPr lang="en-GB" sz="1400" dirty="0" smtClean="0">
              <a:cs typeface="Arial" charset="0"/>
            </a:endParaRPr>
          </a:p>
          <a:p>
            <a:pPr>
              <a:buFont typeface="Arial" pitchFamily="34" charset="0"/>
              <a:buChar char="•"/>
            </a:pPr>
            <a:r>
              <a:rPr lang="en-GB" sz="1400" dirty="0" smtClean="0">
                <a:cs typeface="Arial" charset="0"/>
              </a:rPr>
              <a:t> Festival goers beginning to internalise responsibility for impact on the environment and no longer blaming organisers -&gt; Responsibility for impact – festival organiser (but also festival goers – 79%)</a:t>
            </a:r>
          </a:p>
          <a:p>
            <a:pPr>
              <a:buFont typeface="Arial" pitchFamily="34" charset="0"/>
              <a:buChar char="•"/>
            </a:pPr>
            <a:endParaRPr lang="en-GB" sz="1400" dirty="0"/>
          </a:p>
        </p:txBody>
      </p:sp>
      <p:sp>
        <p:nvSpPr>
          <p:cNvPr id="4" name="Slide Number Placeholder 3"/>
          <p:cNvSpPr>
            <a:spLocks noGrp="1"/>
          </p:cNvSpPr>
          <p:nvPr>
            <p:ph type="sldNum" sz="quarter" idx="10"/>
          </p:nvPr>
        </p:nvSpPr>
        <p:spPr/>
        <p:txBody>
          <a:bodyPr/>
          <a:lstStyle/>
          <a:p>
            <a:fld id="{974DF8B1-7E64-4450-8381-0D7EAFD5B953}"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buFont typeface="Arial" pitchFamily="34" charset="0"/>
              <a:buChar char="•"/>
            </a:pPr>
            <a:r>
              <a:rPr lang="en-GB" sz="1400" dirty="0" smtClean="0"/>
              <a:t> Festival and events are often closely associated with the image and brand of places (e.g. hallmark events) and can have a pivotal role in changing resident and visitor perceptions about places</a:t>
            </a:r>
          </a:p>
          <a:p>
            <a:r>
              <a:rPr lang="en-GB" sz="1400" dirty="0" smtClean="0"/>
              <a:t> </a:t>
            </a:r>
          </a:p>
          <a:p>
            <a:pPr>
              <a:buFont typeface="Arial" pitchFamily="34" charset="0"/>
              <a:buChar char="•"/>
            </a:pPr>
            <a:r>
              <a:rPr lang="en-GB" sz="1400" dirty="0" smtClean="0"/>
              <a:t> Research on event evaluation in the past has focused too much on economic impacts (as will be shown later in this presentation) and much of the justification for public funding of festivals has focused on this aspect</a:t>
            </a:r>
          </a:p>
          <a:p>
            <a:endParaRPr lang="en-GB" sz="1400" dirty="0" smtClean="0">
              <a:cs typeface="Arial" charset="0"/>
            </a:endParaRPr>
          </a:p>
          <a:p>
            <a:pPr>
              <a:buFont typeface="Arial" pitchFamily="34" charset="0"/>
              <a:buChar char="•"/>
            </a:pPr>
            <a:r>
              <a:rPr lang="en-GB" sz="1400" dirty="0" smtClean="0">
                <a:cs typeface="Arial" charset="0"/>
              </a:rPr>
              <a:t> Increasingly, a “localism” effect is beginning to permeate event evaluation research in terms of investigating the benefits of festivals for local communities and their wider legacy at local level. The London 2012 Olympic and Paralympics  Games were a good example of this.</a:t>
            </a:r>
          </a:p>
          <a:p>
            <a:pPr>
              <a:buFont typeface="Arial" pitchFamily="34" charset="0"/>
              <a:buChar char="•"/>
            </a:pPr>
            <a:r>
              <a:rPr lang="en-GB" sz="1400" dirty="0" smtClean="0"/>
              <a:t>SEE FEEDBACK</a:t>
            </a:r>
            <a:r>
              <a:rPr lang="en-GB" sz="1400" baseline="0" dirty="0" smtClean="0"/>
              <a:t> FROM NEWHAM COUNCIL</a:t>
            </a:r>
            <a:endParaRPr lang="en-GB" sz="1400" dirty="0" smtClean="0"/>
          </a:p>
          <a:p>
            <a:endParaRPr lang="en-GB" sz="1400" dirty="0"/>
          </a:p>
        </p:txBody>
      </p:sp>
      <p:sp>
        <p:nvSpPr>
          <p:cNvPr id="4" name="Slide Number Placeholder 3"/>
          <p:cNvSpPr>
            <a:spLocks noGrp="1"/>
          </p:cNvSpPr>
          <p:nvPr>
            <p:ph type="sldNum" sz="quarter" idx="10"/>
          </p:nvPr>
        </p:nvSpPr>
        <p:spPr/>
        <p:txBody>
          <a:bodyPr/>
          <a:lstStyle/>
          <a:p>
            <a:fld id="{974DF8B1-7E64-4450-8381-0D7EAFD5B953}"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buFont typeface="Arial" pitchFamily="34" charset="0"/>
              <a:buChar char="•"/>
            </a:pPr>
            <a:r>
              <a:rPr lang="en-GB" sz="1400" dirty="0" smtClean="0"/>
              <a:t> Example of legacy-focused event monitoring and evaluation framework from London 2012 Olympics. This work and associated indicators were led by </a:t>
            </a:r>
            <a:r>
              <a:rPr lang="en-GB" sz="1400" dirty="0" err="1" smtClean="0"/>
              <a:t>UEL’s</a:t>
            </a:r>
            <a:r>
              <a:rPr lang="en-GB" sz="1400" dirty="0" smtClean="0"/>
              <a:t>  researchers at the Sustainability Research Institute .</a:t>
            </a:r>
          </a:p>
          <a:p>
            <a:endParaRPr lang="en-GB" sz="1400" dirty="0" smtClean="0"/>
          </a:p>
          <a:p>
            <a:r>
              <a:rPr lang="en-GB" sz="1400" dirty="0" smtClean="0"/>
              <a:t>MEGA AND PEDERSEN (1998) PROVIDE AN ANCHOR EVALUATION FRAMEWORK BASED ON 3 COMPONENTS ON HUMAN ACIVITIES,  (2 FLOWS FROM (BURDEN) AND BACK (RESOURCES)PHYSICAL AND SOCIO-ECONOMIC ENVIRONMENT  (2 FLOWS FROM INFORMATION AND BACK RESPONSES).AND AGENTS (HOUSEHOLDS, ENTREPRISES,ASSOCIATIONS,ADMINISTRATION AND COMUNITIES).</a:t>
            </a:r>
          </a:p>
          <a:p>
            <a:endParaRPr lang="en-GB" sz="1400" dirty="0"/>
          </a:p>
        </p:txBody>
      </p:sp>
      <p:sp>
        <p:nvSpPr>
          <p:cNvPr id="4" name="Slide Number Placeholder 3"/>
          <p:cNvSpPr>
            <a:spLocks noGrp="1"/>
          </p:cNvSpPr>
          <p:nvPr>
            <p:ph type="sldNum" sz="quarter" idx="10"/>
          </p:nvPr>
        </p:nvSpPr>
        <p:spPr/>
        <p:txBody>
          <a:bodyPr/>
          <a:lstStyle/>
          <a:p>
            <a:fld id="{974DF8B1-7E64-4450-8381-0D7EAFD5B953}"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sz="1400" dirty="0" smtClean="0"/>
              <a:t> An extract from </a:t>
            </a:r>
            <a:r>
              <a:rPr lang="en-GB" sz="1400" dirty="0" err="1" smtClean="0"/>
              <a:t>UEL’s</a:t>
            </a:r>
            <a:r>
              <a:rPr lang="en-GB" sz="1400" dirty="0" smtClean="0"/>
              <a:t> report for the London 2012 Olympics shows evidence of a focus both on the more immediate monitoring elements of impact as well  as the longer-term legacy elements of this mega-event.</a:t>
            </a:r>
            <a:endParaRPr lang="en-GB" sz="1400" dirty="0"/>
          </a:p>
        </p:txBody>
      </p:sp>
      <p:sp>
        <p:nvSpPr>
          <p:cNvPr id="4" name="Slide Number Placeholder 3"/>
          <p:cNvSpPr>
            <a:spLocks noGrp="1"/>
          </p:cNvSpPr>
          <p:nvPr>
            <p:ph type="sldNum" sz="quarter" idx="10"/>
          </p:nvPr>
        </p:nvSpPr>
        <p:spPr/>
        <p:txBody>
          <a:bodyPr/>
          <a:lstStyle/>
          <a:p>
            <a:fld id="{974DF8B1-7E64-4450-8381-0D7EAFD5B953}"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sz="1400" dirty="0" smtClean="0"/>
              <a:t> So what happens if we get all the academic and practitioner  communities under the same roof and consider events and festivals from a trans-disciplinary perspective rather than just a (traditional) tourism-based view? </a:t>
            </a:r>
            <a:endParaRPr lang="en-GB" sz="1400" dirty="0" smtClean="0"/>
          </a:p>
          <a:p>
            <a:pPr>
              <a:buFont typeface="Arial" pitchFamily="34" charset="0"/>
              <a:buChar char="•"/>
            </a:pPr>
            <a:endParaRPr lang="en-GB" sz="1400" dirty="0" smtClean="0"/>
          </a:p>
          <a:p>
            <a:pPr>
              <a:buFont typeface="Arial" pitchFamily="34" charset="0"/>
              <a:buChar char="•"/>
            </a:pPr>
            <a:r>
              <a:rPr lang="en-GB" sz="1400" dirty="0" smtClean="0"/>
              <a:t>MOVING BEYON THE ONE POINT EFFECT OF USING THE EVENT TO BOOST TOURISM BUT USING IT AS AN ONGOING SERIES OF EVENTS THAT AID IN PLACE BRANDING, CITY/PLACE</a:t>
            </a:r>
            <a:r>
              <a:rPr lang="en-GB" sz="1400" baseline="0" dirty="0" smtClean="0"/>
              <a:t> MARKETING, EXPERIENTIAL MARKETING, CHANGE MANAGEMENT OF VISITOR BEHAVIOUR , SUSTAINABILITY AND ABOVE ALL LEGACY.</a:t>
            </a:r>
            <a:endParaRPr lang="en-GB" sz="1400" dirty="0"/>
          </a:p>
        </p:txBody>
      </p:sp>
      <p:sp>
        <p:nvSpPr>
          <p:cNvPr id="4" name="Slide Number Placeholder 3"/>
          <p:cNvSpPr>
            <a:spLocks noGrp="1"/>
          </p:cNvSpPr>
          <p:nvPr>
            <p:ph type="sldNum" sz="quarter" idx="10"/>
          </p:nvPr>
        </p:nvSpPr>
        <p:spPr/>
        <p:txBody>
          <a:bodyPr/>
          <a:lstStyle/>
          <a:p>
            <a:fld id="{974DF8B1-7E64-4450-8381-0D7EAFD5B953}"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50" name="Picture 2" descr="I:\D94\DATA\Corporate Marketing\Brand Development\Master Brand Assets\Master Logo+River Lockups\UEL BRANDING DEVICE MASTER rgb.png"/>
          <p:cNvPicPr>
            <a:picLocks noChangeAspect="1" noChangeArrowheads="1"/>
          </p:cNvPicPr>
          <p:nvPr userDrawn="1"/>
        </p:nvPicPr>
        <p:blipFill>
          <a:blip r:embed="rId2" cstate="print"/>
          <a:srcRect/>
          <a:stretch>
            <a:fillRect/>
          </a:stretch>
        </p:blipFill>
        <p:spPr bwMode="auto">
          <a:xfrm>
            <a:off x="-3714808" y="3429000"/>
            <a:ext cx="15716984" cy="3929246"/>
          </a:xfrm>
          <a:prstGeom prst="rect">
            <a:avLst/>
          </a:prstGeom>
          <a:noFill/>
        </p:spPr>
      </p:pic>
      <p:sp>
        <p:nvSpPr>
          <p:cNvPr id="2" name="Title 1"/>
          <p:cNvSpPr>
            <a:spLocks noGrp="1"/>
          </p:cNvSpPr>
          <p:nvPr>
            <p:ph type="ctrTitle"/>
          </p:nvPr>
        </p:nvSpPr>
        <p:spPr>
          <a:xfrm>
            <a:off x="714348" y="1000109"/>
            <a:ext cx="7772400" cy="642942"/>
          </a:xfrm>
        </p:spPr>
        <p:txBody>
          <a:bodyPr/>
          <a:lstStyle>
            <a:lvl1pPr algn="l">
              <a:defRPr>
                <a:solidFill>
                  <a:schemeClr val="tx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714420" y="1676400"/>
            <a:ext cx="6400800" cy="1752600"/>
          </a:xfrm>
        </p:spPr>
        <p:txBody>
          <a:bodyPr/>
          <a:lstStyle>
            <a:lvl1pPr marL="0" indent="0" algn="l">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fld id="{D6C2C830-2931-40F4-A9AD-9D1B2FCAF2C8}" type="datetimeFigureOut">
              <a:rPr lang="en-US" smtClean="0"/>
              <a:pPr/>
              <a:t>6/24/2013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47F499-35EC-47F5-ADA8-AEB26AC70B62}"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srcRect r="2287" b="3516"/>
          <a:stretch>
            <a:fillRect/>
          </a:stretch>
        </p:blipFill>
        <p:spPr bwMode="auto">
          <a:xfrm>
            <a:off x="6372200" y="5671860"/>
            <a:ext cx="2771800" cy="1186140"/>
          </a:xfrm>
          <a:prstGeom prst="rect">
            <a:avLst/>
          </a:prstGeom>
          <a:noFill/>
          <a:ln w="9525">
            <a:noFill/>
            <a:miter lim="800000"/>
            <a:headEnd/>
            <a:tailEnd/>
          </a:ln>
        </p:spPr>
      </p:pic>
      <p:sp>
        <p:nvSpPr>
          <p:cNvPr id="2" name="Title 1"/>
          <p:cNvSpPr>
            <a:spLocks noGrp="1"/>
          </p:cNvSpPr>
          <p:nvPr>
            <p:ph type="title"/>
          </p:nvPr>
        </p:nvSpPr>
        <p:spPr/>
        <p:txBody>
          <a:bodyPr/>
          <a:lstStyle>
            <a:lvl1pPr algn="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cstate="print"/>
          <a:srcRect r="2287" b="3516"/>
          <a:stretch>
            <a:fillRect/>
          </a:stretch>
        </p:blipFill>
        <p:spPr bwMode="auto">
          <a:xfrm>
            <a:off x="6372200" y="5671860"/>
            <a:ext cx="2771800" cy="1186140"/>
          </a:xfrm>
          <a:prstGeom prst="rect">
            <a:avLst/>
          </a:prstGeom>
          <a:noFill/>
          <a:ln w="9525">
            <a:noFill/>
            <a:miter lim="800000"/>
            <a:headEnd/>
            <a:tailEnd/>
          </a:ln>
        </p:spPr>
      </p:pic>
      <p:sp>
        <p:nvSpPr>
          <p:cNvPr id="2" name="Title 1"/>
          <p:cNvSpPr>
            <a:spLocks noGrp="1"/>
          </p:cNvSpPr>
          <p:nvPr>
            <p:ph type="title"/>
          </p:nvPr>
        </p:nvSpPr>
        <p:spPr/>
        <p:txBody>
          <a:bodyPr/>
          <a:lstStyle>
            <a:lvl1pPr algn="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srcRect r="2287" b="3516"/>
          <a:stretch>
            <a:fillRect/>
          </a:stretch>
        </p:blipFill>
        <p:spPr bwMode="auto">
          <a:xfrm>
            <a:off x="6372200" y="5671860"/>
            <a:ext cx="2771800" cy="1186140"/>
          </a:xfrm>
          <a:prstGeom prst="rect">
            <a:avLst/>
          </a:prstGeom>
          <a:noFill/>
          <a:ln w="9525">
            <a:noFill/>
            <a:miter lim="800000"/>
            <a:headEnd/>
            <a:tailEnd/>
          </a:ln>
        </p:spPr>
      </p:pic>
      <p:sp>
        <p:nvSpPr>
          <p:cNvPr id="2" name="Title 1"/>
          <p:cNvSpPr>
            <a:spLocks noGrp="1"/>
          </p:cNvSpPr>
          <p:nvPr>
            <p:ph type="title"/>
          </p:nvPr>
        </p:nvSpPr>
        <p:spPr/>
        <p:txBody>
          <a:bodyPr/>
          <a:lstStyle>
            <a:lvl1pPr algn="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r="2287" b="3516"/>
          <a:stretch>
            <a:fillRect/>
          </a:stretch>
        </p:blipFill>
        <p:spPr bwMode="auto">
          <a:xfrm>
            <a:off x="6372200" y="5671860"/>
            <a:ext cx="2771800" cy="1186140"/>
          </a:xfrm>
          <a:prstGeom prst="rect">
            <a:avLst/>
          </a:prstGeom>
          <a:noFill/>
          <a:ln w="9525">
            <a:noFill/>
            <a:miter lim="800000"/>
            <a:headEnd/>
            <a:tailEnd/>
          </a:ln>
        </p:spPr>
      </p:pic>
      <p:sp>
        <p:nvSpPr>
          <p:cNvPr id="2" name="Title 1"/>
          <p:cNvSpPr>
            <a:spLocks noGrp="1"/>
          </p:cNvSpPr>
          <p:nvPr>
            <p:ph type="title"/>
          </p:nvPr>
        </p:nvSpPr>
        <p:spPr/>
        <p:txBody>
          <a:bodyPr/>
          <a:lstStyle>
            <a:lvl1pPr algn="l">
              <a:defRPr/>
            </a:lvl1pPr>
          </a:lstStyle>
          <a:p>
            <a:r>
              <a:rPr lang="en-US" dirty="0" smtClean="0"/>
              <a:t>Click to edit Master title style</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r="2287" b="3516"/>
          <a:stretch>
            <a:fillRect/>
          </a:stretch>
        </p:blipFill>
        <p:spPr bwMode="auto">
          <a:xfrm>
            <a:off x="6372200" y="5671860"/>
            <a:ext cx="2771800" cy="1186140"/>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2C830-2931-40F4-A9AD-9D1B2FCAF2C8}" type="datetimeFigureOut">
              <a:rPr lang="en-US" smtClean="0"/>
              <a:pPr/>
              <a:t>6/24/2013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7F499-35EC-47F5-ADA8-AEB26AC70B62}"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5.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3.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5.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1.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hyperlink" Target="mailto:j.a.coca-stefaniak@uel.ac.uk" TargetMode="Externa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hyperlink" Target="http://www.zen-project.eu/" TargetMode="Externa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5.png"/><Relationship Id="rId4" Type="http://schemas.openxmlformats.org/officeDocument/2006/relationships/hyperlink" Target="http://www.culture.gov.uk/images/publications/DCMS_2012_Games_Meta_evaluation_Report_1.pdf"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image" Target="../media/image4.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hyperlink" Target="http://www.agreenerfestival.com/wp-content/uploads/pdfs/Bucks-AGF_AUDIENCE_RESEARCH_2012.pdf" TargetMode="External"/><Relationship Id="rId4" Type="http://schemas.openxmlformats.org/officeDocument/2006/relationships/hyperlink" Target="http://eurofound.europa.eu/pubdocs/1998/07/en/1/ef9807en.pdf"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notesSlide" Target="../notesSlides/notesSlide3.xml"/><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7.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5.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332656"/>
            <a:ext cx="8712968" cy="1584176"/>
          </a:xfrm>
        </p:spPr>
        <p:txBody>
          <a:bodyPr>
            <a:noAutofit/>
          </a:bodyPr>
          <a:lstStyle/>
          <a:p>
            <a:r>
              <a:rPr lang="en-GB" sz="3600" b="1" dirty="0" smtClean="0"/>
              <a:t>Managing the sustainability of events and festivals – Towards an international classification system</a:t>
            </a:r>
            <a:endParaRPr lang="en-GB" sz="3600" b="1" dirty="0"/>
          </a:p>
        </p:txBody>
      </p:sp>
      <p:sp>
        <p:nvSpPr>
          <p:cNvPr id="3" name="Subtitle 2"/>
          <p:cNvSpPr>
            <a:spLocks noGrp="1"/>
          </p:cNvSpPr>
          <p:nvPr>
            <p:ph type="subTitle" idx="1"/>
          </p:nvPr>
        </p:nvSpPr>
        <p:spPr>
          <a:xfrm>
            <a:off x="395536" y="2492896"/>
            <a:ext cx="6400800" cy="1464568"/>
          </a:xfrm>
        </p:spPr>
        <p:txBody>
          <a:bodyPr>
            <a:normAutofit fontScale="70000" lnSpcReduction="20000"/>
          </a:bodyPr>
          <a:lstStyle/>
          <a:p>
            <a:r>
              <a:rPr lang="en-GB" dirty="0" smtClean="0"/>
              <a:t>ZEN Project</a:t>
            </a:r>
          </a:p>
          <a:p>
            <a:endParaRPr lang="en-GB" dirty="0"/>
          </a:p>
          <a:p>
            <a:r>
              <a:rPr lang="en-GB" dirty="0" smtClean="0"/>
              <a:t>Andres Coca-</a:t>
            </a:r>
            <a:r>
              <a:rPr lang="en-GB" dirty="0" err="1" smtClean="0"/>
              <a:t>Stefaniak</a:t>
            </a:r>
            <a:endParaRPr lang="en-GB" dirty="0" smtClean="0"/>
          </a:p>
          <a:p>
            <a:r>
              <a:rPr lang="en-GB" dirty="0" smtClean="0"/>
              <a:t>Ian Bathgate</a:t>
            </a:r>
            <a:endParaRPr lang="en-GB" dirty="0"/>
          </a:p>
        </p:txBody>
      </p:sp>
      <p:pic>
        <p:nvPicPr>
          <p:cNvPr id="4" name="Εικόνα 17" descr="interreg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5225702"/>
            <a:ext cx="2087562"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Εικόνα 18" descr="EU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6165304"/>
            <a:ext cx="3888432" cy="58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6012" y="5629181"/>
            <a:ext cx="2947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7163" y="131763"/>
            <a:ext cx="8588375" cy="1081087"/>
          </a:xfrm>
        </p:spPr>
        <p:txBody>
          <a:bodyPr>
            <a:normAutofit fontScale="90000"/>
          </a:bodyPr>
          <a:lstStyle/>
          <a:p>
            <a:pPr algn="ctr" eaLnBrk="1" hangingPunct="1"/>
            <a:r>
              <a:rPr lang="en-GB" b="1" dirty="0" smtClean="0"/>
              <a:t>Events research and practice</a:t>
            </a:r>
            <a:br>
              <a:rPr lang="en-GB" b="1" dirty="0" smtClean="0"/>
            </a:br>
            <a:r>
              <a:rPr lang="en-GB" b="1" dirty="0" smtClean="0"/>
              <a:t>in the UK</a:t>
            </a:r>
            <a:endParaRPr lang="en-GB" sz="2400" b="1" dirty="0" smtClean="0"/>
          </a:p>
        </p:txBody>
      </p:sp>
      <p:sp>
        <p:nvSpPr>
          <p:cNvPr id="14339" name="Line 6"/>
          <p:cNvSpPr>
            <a:spLocks noChangeShapeType="1"/>
          </p:cNvSpPr>
          <p:nvPr/>
        </p:nvSpPr>
        <p:spPr bwMode="auto">
          <a:xfrm>
            <a:off x="1098550" y="5643563"/>
            <a:ext cx="1066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340" name="Line 7"/>
          <p:cNvSpPr>
            <a:spLocks noChangeShapeType="1"/>
          </p:cNvSpPr>
          <p:nvPr/>
        </p:nvSpPr>
        <p:spPr bwMode="auto">
          <a:xfrm>
            <a:off x="2165350" y="4805363"/>
            <a:ext cx="0" cy="838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341" name="Line 8"/>
          <p:cNvSpPr>
            <a:spLocks noChangeShapeType="1"/>
          </p:cNvSpPr>
          <p:nvPr/>
        </p:nvSpPr>
        <p:spPr bwMode="auto">
          <a:xfrm>
            <a:off x="2165350" y="4805363"/>
            <a:ext cx="1066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342" name="Line 9"/>
          <p:cNvSpPr>
            <a:spLocks noChangeShapeType="1"/>
          </p:cNvSpPr>
          <p:nvPr/>
        </p:nvSpPr>
        <p:spPr bwMode="auto">
          <a:xfrm>
            <a:off x="3232150" y="3967163"/>
            <a:ext cx="0" cy="838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343" name="Line 10"/>
          <p:cNvSpPr>
            <a:spLocks noChangeShapeType="1"/>
          </p:cNvSpPr>
          <p:nvPr/>
        </p:nvSpPr>
        <p:spPr bwMode="auto">
          <a:xfrm>
            <a:off x="3232150" y="3967163"/>
            <a:ext cx="1066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344" name="Line 11"/>
          <p:cNvSpPr>
            <a:spLocks noChangeShapeType="1"/>
          </p:cNvSpPr>
          <p:nvPr/>
        </p:nvSpPr>
        <p:spPr bwMode="auto">
          <a:xfrm>
            <a:off x="4298950" y="3128963"/>
            <a:ext cx="0" cy="838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345" name="Line 12"/>
          <p:cNvSpPr>
            <a:spLocks noChangeShapeType="1"/>
          </p:cNvSpPr>
          <p:nvPr/>
        </p:nvSpPr>
        <p:spPr bwMode="auto">
          <a:xfrm>
            <a:off x="4298950" y="3128963"/>
            <a:ext cx="1066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346" name="Line 13"/>
          <p:cNvSpPr>
            <a:spLocks noChangeShapeType="1"/>
          </p:cNvSpPr>
          <p:nvPr/>
        </p:nvSpPr>
        <p:spPr bwMode="auto">
          <a:xfrm>
            <a:off x="5365750" y="2290763"/>
            <a:ext cx="0" cy="838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347" name="Line 14"/>
          <p:cNvSpPr>
            <a:spLocks noChangeShapeType="1"/>
          </p:cNvSpPr>
          <p:nvPr/>
        </p:nvSpPr>
        <p:spPr bwMode="auto">
          <a:xfrm>
            <a:off x="5365750" y="2290763"/>
            <a:ext cx="1066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348" name="Text Box 17"/>
          <p:cNvSpPr txBox="1">
            <a:spLocks noChangeArrowheads="1"/>
          </p:cNvSpPr>
          <p:nvPr/>
        </p:nvSpPr>
        <p:spPr bwMode="auto">
          <a:xfrm>
            <a:off x="2546350" y="5033963"/>
            <a:ext cx="411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2000" b="1">
              <a:solidFill>
                <a:schemeClr val="tx2"/>
              </a:solidFill>
            </a:endParaRPr>
          </a:p>
        </p:txBody>
      </p:sp>
      <p:sp>
        <p:nvSpPr>
          <p:cNvPr id="14349" name="Rectangle 18"/>
          <p:cNvSpPr>
            <a:spLocks noChangeArrowheads="1"/>
          </p:cNvSpPr>
          <p:nvPr/>
        </p:nvSpPr>
        <p:spPr bwMode="auto">
          <a:xfrm>
            <a:off x="2225675" y="5602288"/>
            <a:ext cx="237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000" b="1">
                <a:solidFill>
                  <a:srgbClr val="00B050"/>
                </a:solidFill>
                <a:cs typeface="Times New Roman" pitchFamily="18" charset="0"/>
              </a:rPr>
              <a:t>Economic impact</a:t>
            </a:r>
          </a:p>
        </p:txBody>
      </p:sp>
      <p:sp>
        <p:nvSpPr>
          <p:cNvPr id="14350" name="Text Box 19"/>
          <p:cNvSpPr txBox="1">
            <a:spLocks noChangeArrowheads="1"/>
          </p:cNvSpPr>
          <p:nvPr/>
        </p:nvSpPr>
        <p:spPr bwMode="auto">
          <a:xfrm>
            <a:off x="107950" y="4805363"/>
            <a:ext cx="198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2000" b="1">
              <a:solidFill>
                <a:schemeClr val="tx2"/>
              </a:solidFill>
            </a:endParaRPr>
          </a:p>
        </p:txBody>
      </p:sp>
      <p:sp>
        <p:nvSpPr>
          <p:cNvPr id="14351" name="Rectangle 21"/>
          <p:cNvSpPr>
            <a:spLocks noChangeArrowheads="1"/>
          </p:cNvSpPr>
          <p:nvPr/>
        </p:nvSpPr>
        <p:spPr bwMode="auto">
          <a:xfrm>
            <a:off x="5048250" y="4538663"/>
            <a:ext cx="1935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000" b="1">
                <a:solidFill>
                  <a:srgbClr val="00B050"/>
                </a:solidFill>
                <a:cs typeface="Times New Roman" pitchFamily="18" charset="0"/>
              </a:rPr>
              <a:t>Urban tourism</a:t>
            </a:r>
          </a:p>
        </p:txBody>
      </p:sp>
      <p:sp>
        <p:nvSpPr>
          <p:cNvPr id="14352" name="Rectangle 22"/>
          <p:cNvSpPr>
            <a:spLocks noChangeArrowheads="1"/>
          </p:cNvSpPr>
          <p:nvPr/>
        </p:nvSpPr>
        <p:spPr bwMode="auto">
          <a:xfrm>
            <a:off x="3327400" y="2474913"/>
            <a:ext cx="1754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a:solidFill>
                  <a:srgbClr val="00B050"/>
                </a:solidFill>
                <a:cs typeface="Times New Roman" pitchFamily="18" charset="0"/>
              </a:rPr>
              <a:t>Community interaction</a:t>
            </a:r>
          </a:p>
        </p:txBody>
      </p:sp>
      <p:sp>
        <p:nvSpPr>
          <p:cNvPr id="14353" name="Line 28"/>
          <p:cNvSpPr>
            <a:spLocks noChangeShapeType="1"/>
          </p:cNvSpPr>
          <p:nvPr/>
        </p:nvSpPr>
        <p:spPr bwMode="auto">
          <a:xfrm flipV="1">
            <a:off x="6432550" y="1604963"/>
            <a:ext cx="685800" cy="685800"/>
          </a:xfrm>
          <a:prstGeom prst="line">
            <a:avLst/>
          </a:prstGeom>
          <a:noFill/>
          <a:ln w="254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4354" name="Rectangle 29"/>
          <p:cNvSpPr>
            <a:spLocks noChangeArrowheads="1"/>
          </p:cNvSpPr>
          <p:nvPr/>
        </p:nvSpPr>
        <p:spPr bwMode="auto">
          <a:xfrm>
            <a:off x="2224088" y="2038350"/>
            <a:ext cx="3305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a:solidFill>
                  <a:srgbClr val="00B050"/>
                </a:solidFill>
                <a:cs typeface="Times New Roman" pitchFamily="18" charset="0"/>
              </a:rPr>
              <a:t>Partnership management</a:t>
            </a:r>
          </a:p>
        </p:txBody>
      </p:sp>
      <p:sp>
        <p:nvSpPr>
          <p:cNvPr id="14355" name="Text Box 38"/>
          <p:cNvSpPr txBox="1">
            <a:spLocks noChangeArrowheads="1"/>
          </p:cNvSpPr>
          <p:nvPr/>
        </p:nvSpPr>
        <p:spPr bwMode="auto">
          <a:xfrm>
            <a:off x="107950" y="5202238"/>
            <a:ext cx="103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a:cs typeface="Times New Roman" pitchFamily="18" charset="0"/>
              </a:rPr>
              <a:t>1980s</a:t>
            </a:r>
            <a:endParaRPr lang="en-US" sz="2000" b="1"/>
          </a:p>
        </p:txBody>
      </p:sp>
      <p:sp>
        <p:nvSpPr>
          <p:cNvPr id="14356" name="Rectangle 39"/>
          <p:cNvSpPr>
            <a:spLocks noChangeArrowheads="1"/>
          </p:cNvSpPr>
          <p:nvPr/>
        </p:nvSpPr>
        <p:spPr bwMode="auto">
          <a:xfrm>
            <a:off x="4341813" y="3748088"/>
            <a:ext cx="3743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a:solidFill>
                  <a:srgbClr val="00B050"/>
                </a:solidFill>
                <a:cs typeface="Times New Roman" pitchFamily="18" charset="0"/>
              </a:rPr>
              <a:t>Place experience marketing</a:t>
            </a:r>
          </a:p>
        </p:txBody>
      </p:sp>
      <p:sp>
        <p:nvSpPr>
          <p:cNvPr id="14357" name="Text Box 38"/>
          <p:cNvSpPr txBox="1">
            <a:spLocks noChangeArrowheads="1"/>
          </p:cNvSpPr>
          <p:nvPr/>
        </p:nvSpPr>
        <p:spPr bwMode="auto">
          <a:xfrm>
            <a:off x="107950" y="4373563"/>
            <a:ext cx="1663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a:cs typeface="Times New Roman" pitchFamily="18" charset="0"/>
              </a:rPr>
              <a:t>Early 1990s</a:t>
            </a:r>
            <a:endParaRPr lang="en-US" sz="2000" b="1"/>
          </a:p>
        </p:txBody>
      </p:sp>
      <p:sp>
        <p:nvSpPr>
          <p:cNvPr id="14358" name="Text Box 38"/>
          <p:cNvSpPr txBox="1">
            <a:spLocks noChangeArrowheads="1"/>
          </p:cNvSpPr>
          <p:nvPr/>
        </p:nvSpPr>
        <p:spPr bwMode="auto">
          <a:xfrm>
            <a:off x="117475" y="3241675"/>
            <a:ext cx="1322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a:cs typeface="Times New Roman" pitchFamily="18" charset="0"/>
              </a:rPr>
              <a:t>Mid 1990s</a:t>
            </a:r>
            <a:endParaRPr lang="en-US" sz="2000" b="1"/>
          </a:p>
        </p:txBody>
      </p:sp>
      <p:sp>
        <p:nvSpPr>
          <p:cNvPr id="14359" name="Text Box 38"/>
          <p:cNvSpPr txBox="1">
            <a:spLocks noChangeArrowheads="1"/>
          </p:cNvSpPr>
          <p:nvPr/>
        </p:nvSpPr>
        <p:spPr bwMode="auto">
          <a:xfrm>
            <a:off x="117475" y="2474913"/>
            <a:ext cx="1322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a:cs typeface="Times New Roman" pitchFamily="18" charset="0"/>
              </a:rPr>
              <a:t>2000</a:t>
            </a:r>
            <a:endParaRPr lang="en-US" sz="2000" b="1"/>
          </a:p>
        </p:txBody>
      </p:sp>
      <p:sp>
        <p:nvSpPr>
          <p:cNvPr id="14360" name="Text Box 38"/>
          <p:cNvSpPr txBox="1">
            <a:spLocks noChangeArrowheads="1"/>
          </p:cNvSpPr>
          <p:nvPr/>
        </p:nvSpPr>
        <p:spPr bwMode="auto">
          <a:xfrm>
            <a:off x="117475" y="1778000"/>
            <a:ext cx="242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a:cs typeface="Times New Roman" pitchFamily="18" charset="0"/>
              </a:rPr>
              <a:t>2010 and beyond</a:t>
            </a:r>
            <a:endParaRPr lang="en-US" sz="2000" b="1"/>
          </a:p>
        </p:txBody>
      </p:sp>
      <p:sp>
        <p:nvSpPr>
          <p:cNvPr id="14361" name="Rectangle 39"/>
          <p:cNvSpPr>
            <a:spLocks noChangeArrowheads="1"/>
          </p:cNvSpPr>
          <p:nvPr/>
        </p:nvSpPr>
        <p:spPr bwMode="auto">
          <a:xfrm>
            <a:off x="6134100" y="2728913"/>
            <a:ext cx="2919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a:solidFill>
                  <a:srgbClr val="00B050"/>
                </a:solidFill>
                <a:cs typeface="Times New Roman" pitchFamily="18" charset="0"/>
              </a:rPr>
              <a:t>Environmental impact</a:t>
            </a:r>
          </a:p>
        </p:txBody>
      </p:sp>
      <p:sp>
        <p:nvSpPr>
          <p:cNvPr id="14362" name="Rectangle 39"/>
          <p:cNvSpPr>
            <a:spLocks noChangeArrowheads="1"/>
          </p:cNvSpPr>
          <p:nvPr/>
        </p:nvSpPr>
        <p:spPr bwMode="auto">
          <a:xfrm>
            <a:off x="7118350" y="1001713"/>
            <a:ext cx="2025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a:solidFill>
                  <a:srgbClr val="00B050"/>
                </a:solidFill>
                <a:cs typeface="Times New Roman" pitchFamily="18" charset="0"/>
              </a:rPr>
              <a:t>Holistic understanding of events</a:t>
            </a:r>
          </a:p>
        </p:txBody>
      </p:sp>
      <p:sp>
        <p:nvSpPr>
          <p:cNvPr id="14363" name="Rectangle 39"/>
          <p:cNvSpPr>
            <a:spLocks noChangeArrowheads="1"/>
          </p:cNvSpPr>
          <p:nvPr/>
        </p:nvSpPr>
        <p:spPr bwMode="auto">
          <a:xfrm>
            <a:off x="1724025" y="3492500"/>
            <a:ext cx="1949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a:solidFill>
                  <a:srgbClr val="00B050"/>
                </a:solidFill>
                <a:cs typeface="Times New Roman" pitchFamily="18" charset="0"/>
              </a:rPr>
              <a:t>Urban renewal</a:t>
            </a:r>
          </a:p>
        </p:txBody>
      </p:sp>
      <p:sp>
        <p:nvSpPr>
          <p:cNvPr id="14365" name="Rectangle 22"/>
          <p:cNvSpPr>
            <a:spLocks noChangeArrowheads="1"/>
          </p:cNvSpPr>
          <p:nvPr/>
        </p:nvSpPr>
        <p:spPr bwMode="auto">
          <a:xfrm>
            <a:off x="1249363" y="2290763"/>
            <a:ext cx="1289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a:solidFill>
                  <a:srgbClr val="00B050"/>
                </a:solidFill>
                <a:cs typeface="Times New Roman" pitchFamily="18" charset="0"/>
              </a:rPr>
              <a:t>Legacy</a:t>
            </a:r>
          </a:p>
        </p:txBody>
      </p:sp>
      <p:sp>
        <p:nvSpPr>
          <p:cNvPr id="14366" name="Rectangle 18"/>
          <p:cNvSpPr>
            <a:spLocks noChangeArrowheads="1"/>
          </p:cNvSpPr>
          <p:nvPr/>
        </p:nvSpPr>
        <p:spPr bwMode="auto">
          <a:xfrm>
            <a:off x="7118350" y="4546600"/>
            <a:ext cx="1935163"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000" b="1">
                <a:solidFill>
                  <a:srgbClr val="00B050"/>
                </a:solidFill>
                <a:cs typeface="Times New Roman" pitchFamily="18" charset="0"/>
              </a:rPr>
              <a:t>Rural festivals</a:t>
            </a:r>
          </a:p>
        </p:txBody>
      </p:sp>
      <p:sp>
        <p:nvSpPr>
          <p:cNvPr id="14367" name="Rectangle 18"/>
          <p:cNvSpPr>
            <a:spLocks noChangeArrowheads="1"/>
          </p:cNvSpPr>
          <p:nvPr/>
        </p:nvSpPr>
        <p:spPr bwMode="auto">
          <a:xfrm>
            <a:off x="4048125" y="4883150"/>
            <a:ext cx="2220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000" b="1">
                <a:solidFill>
                  <a:srgbClr val="00B050"/>
                </a:solidFill>
                <a:cs typeface="Times New Roman" pitchFamily="18" charset="0"/>
              </a:rPr>
              <a:t>Hallmark events</a:t>
            </a:r>
          </a:p>
        </p:txBody>
      </p:sp>
      <p:sp>
        <p:nvSpPr>
          <p:cNvPr id="14368" name="Rectangle 22"/>
          <p:cNvSpPr>
            <a:spLocks noChangeArrowheads="1"/>
          </p:cNvSpPr>
          <p:nvPr/>
        </p:nvSpPr>
        <p:spPr bwMode="auto">
          <a:xfrm>
            <a:off x="5580063" y="2312988"/>
            <a:ext cx="2390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a:solidFill>
                  <a:srgbClr val="00B050"/>
                </a:solidFill>
                <a:cs typeface="Times New Roman" pitchFamily="18" charset="0"/>
              </a:rPr>
              <a:t>Resident attitudes</a:t>
            </a:r>
          </a:p>
        </p:txBody>
      </p:sp>
      <p:sp>
        <p:nvSpPr>
          <p:cNvPr id="14369" name="Rectangle 22"/>
          <p:cNvSpPr>
            <a:spLocks noChangeArrowheads="1"/>
          </p:cNvSpPr>
          <p:nvPr/>
        </p:nvSpPr>
        <p:spPr bwMode="auto">
          <a:xfrm>
            <a:off x="1839913" y="2832100"/>
            <a:ext cx="1289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a:solidFill>
                  <a:srgbClr val="00B050"/>
                </a:solidFill>
                <a:cs typeface="Times New Roman" pitchFamily="18" charset="0"/>
              </a:rPr>
              <a:t>Culture</a:t>
            </a:r>
          </a:p>
        </p:txBody>
      </p:sp>
      <p:sp>
        <p:nvSpPr>
          <p:cNvPr id="14370" name="Rectangle 21"/>
          <p:cNvSpPr>
            <a:spLocks noChangeArrowheads="1"/>
          </p:cNvSpPr>
          <p:nvPr/>
        </p:nvSpPr>
        <p:spPr bwMode="auto">
          <a:xfrm>
            <a:off x="3375025" y="4186238"/>
            <a:ext cx="2392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000" b="1">
                <a:solidFill>
                  <a:srgbClr val="00B050"/>
                </a:solidFill>
                <a:cs typeface="Times New Roman" pitchFamily="18" charset="0"/>
              </a:rPr>
              <a:t>Destination image</a:t>
            </a:r>
          </a:p>
        </p:txBody>
      </p:sp>
      <p:sp>
        <p:nvSpPr>
          <p:cNvPr id="14371" name="Rectangle 18"/>
          <p:cNvSpPr>
            <a:spLocks noChangeArrowheads="1"/>
          </p:cNvSpPr>
          <p:nvPr/>
        </p:nvSpPr>
        <p:spPr bwMode="auto">
          <a:xfrm>
            <a:off x="2370138" y="5081588"/>
            <a:ext cx="1724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000" b="1">
                <a:solidFill>
                  <a:srgbClr val="00B050"/>
                </a:solidFill>
                <a:cs typeface="Times New Roman" pitchFamily="18" charset="0"/>
              </a:rPr>
              <a:t>Mega events</a:t>
            </a:r>
          </a:p>
        </p:txBody>
      </p:sp>
      <p:sp>
        <p:nvSpPr>
          <p:cNvPr id="14372" name="Rectangle 39"/>
          <p:cNvSpPr>
            <a:spLocks noChangeArrowheads="1"/>
          </p:cNvSpPr>
          <p:nvPr/>
        </p:nvSpPr>
        <p:spPr bwMode="auto">
          <a:xfrm>
            <a:off x="5159375" y="3092450"/>
            <a:ext cx="2652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a:solidFill>
                  <a:srgbClr val="00B050"/>
                </a:solidFill>
                <a:cs typeface="Times New Roman" pitchFamily="18" charset="0"/>
              </a:rPr>
              <a:t>Social (local) impact</a:t>
            </a:r>
          </a:p>
        </p:txBody>
      </p:sp>
      <p:sp>
        <p:nvSpPr>
          <p:cNvPr id="14373" name="Rectangle 18"/>
          <p:cNvSpPr>
            <a:spLocks noChangeArrowheads="1"/>
          </p:cNvSpPr>
          <p:nvPr/>
        </p:nvSpPr>
        <p:spPr bwMode="auto">
          <a:xfrm>
            <a:off x="5548313" y="3441700"/>
            <a:ext cx="3675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000" b="1">
                <a:solidFill>
                  <a:srgbClr val="00B050"/>
                </a:solidFill>
                <a:cs typeface="Times New Roman" pitchFamily="18" charset="0"/>
              </a:rPr>
              <a:t>Segmentation-led promotion</a:t>
            </a:r>
          </a:p>
        </p:txBody>
      </p:sp>
      <p:sp>
        <p:nvSpPr>
          <p:cNvPr id="14374" name="Rectangle 1"/>
          <p:cNvSpPr>
            <a:spLocks noChangeArrowheads="1"/>
          </p:cNvSpPr>
          <p:nvPr/>
        </p:nvSpPr>
        <p:spPr bwMode="auto">
          <a:xfrm>
            <a:off x="395288" y="6162675"/>
            <a:ext cx="42084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buClr>
                <a:srgbClr val="0071BC"/>
              </a:buClr>
              <a:buSzPts val="3200"/>
            </a:pPr>
            <a:r>
              <a:rPr lang="en-GB" sz="1600"/>
              <a:t>Coca-Stefaniak (2012) - on-going research</a:t>
            </a:r>
            <a:endParaRPr lang="en-GB" sz="3200">
              <a:solidFill>
                <a:srgbClr val="0071BC"/>
              </a:solidFill>
              <a:latin typeface="Calibri" pitchFamily="34" charset="0"/>
            </a:endParaRPr>
          </a:p>
        </p:txBody>
      </p:sp>
      <p:pic>
        <p:nvPicPr>
          <p:cNvPr id="14375" name="Picture 3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2350" y="5802313"/>
            <a:ext cx="2633662"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1727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231775" y="1871663"/>
            <a:ext cx="829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endParaRPr lang="en-US" sz="2400">
              <a:solidFill>
                <a:schemeClr val="tx2"/>
              </a:solidFill>
              <a:latin typeface="Calibri" pitchFamily="34" charset="0"/>
              <a:cs typeface="Arial" charset="0"/>
            </a:endParaRPr>
          </a:p>
        </p:txBody>
      </p:sp>
      <p:sp>
        <p:nvSpPr>
          <p:cNvPr id="3075" name="Rectangle 1"/>
          <p:cNvSpPr>
            <a:spLocks noChangeArrowheads="1"/>
          </p:cNvSpPr>
          <p:nvPr/>
        </p:nvSpPr>
        <p:spPr bwMode="auto">
          <a:xfrm>
            <a:off x="1116013" y="2311400"/>
            <a:ext cx="6858000"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0" hangingPunct="0">
              <a:spcBef>
                <a:spcPct val="20000"/>
              </a:spcBef>
              <a:buClr>
                <a:schemeClr val="tx1"/>
              </a:buClr>
              <a:buSzPct val="100000"/>
              <a:buFont typeface="+mj-lt"/>
              <a:buAutoNum type="arabicPeriod"/>
              <a:defRPr/>
            </a:pPr>
            <a:r>
              <a:rPr lang="en-GB" sz="2000" dirty="0">
                <a:latin typeface="Arial" pitchFamily="34" charset="0"/>
                <a:cs typeface="Arial" pitchFamily="34" charset="0"/>
              </a:rPr>
              <a:t>Economic impact (26 articles)</a:t>
            </a:r>
          </a:p>
          <a:p>
            <a:pPr marL="457200" indent="-457200" eaLnBrk="0" hangingPunct="0">
              <a:spcBef>
                <a:spcPct val="20000"/>
              </a:spcBef>
              <a:buClr>
                <a:schemeClr val="tx1"/>
              </a:buClr>
              <a:buSzPct val="100000"/>
              <a:buFont typeface="+mj-lt"/>
              <a:buAutoNum type="arabicPeriod"/>
              <a:defRPr/>
            </a:pPr>
            <a:r>
              <a:rPr lang="en-GB" sz="2000" dirty="0">
                <a:latin typeface="Arial" pitchFamily="34" charset="0"/>
                <a:cs typeface="Arial" pitchFamily="34" charset="0"/>
              </a:rPr>
              <a:t>Corporate sponsorship and marketing (14 articles)</a:t>
            </a:r>
          </a:p>
          <a:p>
            <a:pPr marL="457200" indent="-457200" eaLnBrk="0" hangingPunct="0">
              <a:spcBef>
                <a:spcPct val="20000"/>
              </a:spcBef>
              <a:buClr>
                <a:schemeClr val="tx1"/>
              </a:buClr>
              <a:buSzPct val="100000"/>
              <a:buFont typeface="+mj-lt"/>
              <a:buAutoNum type="arabicPeriod"/>
              <a:defRPr/>
            </a:pPr>
            <a:r>
              <a:rPr lang="en-GB" sz="2000" dirty="0">
                <a:latin typeface="Arial" pitchFamily="34" charset="0"/>
                <a:cs typeface="Arial" pitchFamily="34" charset="0"/>
              </a:rPr>
              <a:t>Marketing and segmentation (11 articles)</a:t>
            </a:r>
          </a:p>
          <a:p>
            <a:pPr marL="457200" indent="-457200" eaLnBrk="0" hangingPunct="0">
              <a:spcBef>
                <a:spcPct val="20000"/>
              </a:spcBef>
              <a:buClr>
                <a:schemeClr val="tx1"/>
              </a:buClr>
              <a:buSzPct val="100000"/>
              <a:buFont typeface="+mj-lt"/>
              <a:buAutoNum type="arabicPeriod"/>
              <a:defRPr/>
            </a:pPr>
            <a:r>
              <a:rPr lang="en-GB" sz="2000" dirty="0">
                <a:latin typeface="Arial" pitchFamily="34" charset="0"/>
                <a:cs typeface="Arial" pitchFamily="34" charset="0"/>
              </a:rPr>
              <a:t>Other management issues (9 articles)</a:t>
            </a:r>
          </a:p>
          <a:p>
            <a:pPr marL="457200" indent="-457200" eaLnBrk="0" hangingPunct="0">
              <a:spcBef>
                <a:spcPct val="20000"/>
              </a:spcBef>
              <a:buClr>
                <a:schemeClr val="tx1"/>
              </a:buClr>
              <a:buSzPct val="100000"/>
              <a:buFont typeface="+mj-lt"/>
              <a:buAutoNum type="arabicPeriod"/>
              <a:defRPr/>
            </a:pPr>
            <a:r>
              <a:rPr lang="en-GB" sz="2000" dirty="0">
                <a:latin typeface="Arial" pitchFamily="34" charset="0"/>
                <a:cs typeface="Arial" pitchFamily="34" charset="0"/>
              </a:rPr>
              <a:t>Visitor and participant motives (7 articles)</a:t>
            </a:r>
          </a:p>
          <a:p>
            <a:pPr marL="457200" indent="-457200" eaLnBrk="0" hangingPunct="0">
              <a:spcBef>
                <a:spcPct val="20000"/>
              </a:spcBef>
              <a:buClr>
                <a:schemeClr val="tx1"/>
              </a:buClr>
              <a:buSzPct val="100000"/>
              <a:buFont typeface="+mj-lt"/>
              <a:buAutoNum type="arabicPeriod"/>
              <a:defRPr/>
            </a:pPr>
            <a:r>
              <a:rPr lang="en-GB" sz="2000" dirty="0">
                <a:latin typeface="Arial" pitchFamily="34" charset="0"/>
                <a:cs typeface="Arial" pitchFamily="34" charset="0"/>
              </a:rPr>
              <a:t>Education, training, accreditation, research (7 articles)</a:t>
            </a:r>
          </a:p>
          <a:p>
            <a:pPr marL="457200" indent="-457200" eaLnBrk="0" hangingPunct="0">
              <a:spcBef>
                <a:spcPct val="20000"/>
              </a:spcBef>
              <a:buClr>
                <a:schemeClr val="tx1"/>
              </a:buClr>
              <a:buSzPct val="100000"/>
              <a:buFont typeface="+mj-lt"/>
              <a:buAutoNum type="arabicPeriod"/>
              <a:defRPr/>
            </a:pPr>
            <a:r>
              <a:rPr lang="en-GB" sz="2000" dirty="0">
                <a:latin typeface="Arial" pitchFamily="34" charset="0"/>
                <a:cs typeface="Arial" pitchFamily="34" charset="0"/>
              </a:rPr>
              <a:t>Politics, policy and planning (4 articles)</a:t>
            </a:r>
          </a:p>
          <a:p>
            <a:pPr marL="457200" indent="-457200" eaLnBrk="0" hangingPunct="0">
              <a:spcBef>
                <a:spcPct val="20000"/>
              </a:spcBef>
              <a:buClr>
                <a:schemeClr val="tx1"/>
              </a:buClr>
              <a:buSzPct val="100000"/>
              <a:buFont typeface="+mj-lt"/>
              <a:buAutoNum type="arabicPeriod"/>
              <a:defRPr/>
            </a:pPr>
            <a:r>
              <a:rPr lang="en-GB" sz="2000" dirty="0">
                <a:latin typeface="Arial" pitchFamily="34" charset="0"/>
                <a:cs typeface="Arial" pitchFamily="34" charset="0"/>
              </a:rPr>
              <a:t>Urban renewal (2 articles)</a:t>
            </a:r>
          </a:p>
          <a:p>
            <a:pPr marL="457200" indent="-457200" eaLnBrk="0" hangingPunct="0">
              <a:spcBef>
                <a:spcPct val="20000"/>
              </a:spcBef>
              <a:buClr>
                <a:schemeClr val="tx1"/>
              </a:buClr>
              <a:buSzPct val="100000"/>
              <a:buFont typeface="+mj-lt"/>
              <a:buAutoNum type="arabicPeriod"/>
              <a:defRPr/>
            </a:pPr>
            <a:r>
              <a:rPr lang="en-GB" sz="2000" dirty="0">
                <a:latin typeface="Arial" pitchFamily="34" charset="0"/>
                <a:cs typeface="Arial" pitchFamily="34" charset="0"/>
              </a:rPr>
              <a:t>Law (1 article)</a:t>
            </a:r>
          </a:p>
          <a:p>
            <a:pPr marL="457200" indent="-457200" eaLnBrk="0" hangingPunct="0">
              <a:spcBef>
                <a:spcPct val="20000"/>
              </a:spcBef>
              <a:buClr>
                <a:schemeClr val="tx1"/>
              </a:buClr>
              <a:buSzPct val="100000"/>
              <a:buFont typeface="+mj-lt"/>
              <a:buAutoNum type="arabicPeriod"/>
              <a:defRPr/>
            </a:pPr>
            <a:r>
              <a:rPr lang="en-GB" sz="2000" dirty="0">
                <a:latin typeface="Arial" pitchFamily="34" charset="0"/>
                <a:cs typeface="Arial" pitchFamily="34" charset="0"/>
              </a:rPr>
              <a:t>Arts and culture (1 article)</a:t>
            </a:r>
          </a:p>
          <a:p>
            <a:pPr marL="457200" indent="-457200" eaLnBrk="0" hangingPunct="0">
              <a:spcBef>
                <a:spcPct val="20000"/>
              </a:spcBef>
              <a:buClr>
                <a:schemeClr val="tx1"/>
              </a:buClr>
              <a:buSzPct val="100000"/>
              <a:buFont typeface="+mj-lt"/>
              <a:buAutoNum type="arabicPeriod"/>
              <a:defRPr/>
            </a:pPr>
            <a:endParaRPr lang="en-GB" sz="2000" dirty="0">
              <a:latin typeface="Arial" pitchFamily="34" charset="0"/>
              <a:cs typeface="Arial" pitchFamily="34" charset="0"/>
            </a:endParaRPr>
          </a:p>
          <a:p>
            <a:pPr marL="457200" indent="-457200" eaLnBrk="0" hangingPunct="0">
              <a:spcBef>
                <a:spcPct val="20000"/>
              </a:spcBef>
              <a:buClr>
                <a:schemeClr val="tx1"/>
              </a:buClr>
              <a:buSzPct val="100000"/>
              <a:buFont typeface="+mj-lt"/>
              <a:buAutoNum type="arabicPeriod"/>
              <a:defRPr/>
            </a:pPr>
            <a:endParaRPr lang="en-GB" sz="2000" dirty="0">
              <a:latin typeface="Arial" pitchFamily="34" charset="0"/>
              <a:cs typeface="Arial" pitchFamily="34" charset="0"/>
            </a:endParaRPr>
          </a:p>
          <a:p>
            <a:pPr marL="514350" indent="-514350" eaLnBrk="0" hangingPunct="0">
              <a:spcBef>
                <a:spcPct val="20000"/>
              </a:spcBef>
              <a:buClr>
                <a:srgbClr val="0071BC"/>
              </a:buClr>
              <a:buSzPts val="3200"/>
              <a:buFont typeface="+mj-lt"/>
              <a:buAutoNum type="arabicPeriod"/>
              <a:defRPr/>
            </a:pPr>
            <a:endParaRPr lang="en-GB" sz="2000" dirty="0">
              <a:latin typeface="Arial" pitchFamily="34" charset="0"/>
              <a:cs typeface="Arial" pitchFamily="34" charset="0"/>
            </a:endParaRPr>
          </a:p>
          <a:p>
            <a:pPr eaLnBrk="0" hangingPunct="0">
              <a:spcBef>
                <a:spcPct val="20000"/>
              </a:spcBef>
              <a:buClr>
                <a:srgbClr val="0071BC"/>
              </a:buClr>
              <a:buSzPts val="3200"/>
              <a:defRPr/>
            </a:pPr>
            <a:endParaRPr lang="en-GB" sz="2000" dirty="0">
              <a:latin typeface="Arial" pitchFamily="34" charset="0"/>
              <a:cs typeface="Arial" pitchFamily="34" charset="0"/>
            </a:endParaRPr>
          </a:p>
          <a:p>
            <a:pPr eaLnBrk="0" hangingPunct="0">
              <a:spcBef>
                <a:spcPct val="20000"/>
              </a:spcBef>
              <a:buClr>
                <a:srgbClr val="0071BC"/>
              </a:buClr>
              <a:buSzPts val="3200"/>
              <a:defRPr/>
            </a:pPr>
            <a:endParaRPr lang="en-GB" sz="2000" dirty="0">
              <a:solidFill>
                <a:schemeClr val="tx2"/>
              </a:solidFill>
              <a:latin typeface="Arial" pitchFamily="34" charset="0"/>
              <a:cs typeface="Arial" pitchFamily="34" charset="0"/>
            </a:endParaRPr>
          </a:p>
          <a:p>
            <a:pPr marL="342900" indent="-342900" eaLnBrk="0" hangingPunct="0">
              <a:spcBef>
                <a:spcPct val="20000"/>
              </a:spcBef>
              <a:defRPr/>
            </a:pPr>
            <a:endParaRPr lang="en-GB" sz="2000" dirty="0">
              <a:solidFill>
                <a:srgbClr val="0071BC"/>
              </a:solidFill>
              <a:latin typeface="Arial" pitchFamily="34" charset="0"/>
              <a:cs typeface="Arial" pitchFamily="34" charset="0"/>
            </a:endParaRPr>
          </a:p>
          <a:p>
            <a:pPr marL="342900" indent="-342900" eaLnBrk="0" hangingPunct="0">
              <a:spcBef>
                <a:spcPct val="20000"/>
              </a:spcBef>
              <a:defRPr/>
            </a:pPr>
            <a:endParaRPr lang="en-US" sz="2000" dirty="0">
              <a:latin typeface="Arial" pitchFamily="34" charset="0"/>
              <a:cs typeface="Arial" pitchFamily="34" charset="0"/>
            </a:endParaRPr>
          </a:p>
        </p:txBody>
      </p:sp>
      <p:sp>
        <p:nvSpPr>
          <p:cNvPr id="15365" name="Title 19"/>
          <p:cNvSpPr>
            <a:spLocks noGrp="1"/>
          </p:cNvSpPr>
          <p:nvPr>
            <p:ph type="title"/>
          </p:nvPr>
        </p:nvSpPr>
        <p:spPr>
          <a:xfrm>
            <a:off x="0" y="188913"/>
            <a:ext cx="9144000" cy="1682750"/>
          </a:xfrm>
        </p:spPr>
        <p:txBody>
          <a:bodyPr>
            <a:normAutofit fontScale="90000"/>
          </a:bodyPr>
          <a:lstStyle/>
          <a:p>
            <a:pPr algn="ctr" eaLnBrk="1" hangingPunct="1"/>
            <a:r>
              <a:rPr lang="en-GB" sz="3600" b="1" dirty="0" smtClean="0"/>
              <a:t>Review of event management academic papers in “Festival Management and Event Tourism”</a:t>
            </a:r>
            <a:br>
              <a:rPr lang="en-GB" sz="3600" b="1" dirty="0" smtClean="0"/>
            </a:br>
            <a:r>
              <a:rPr lang="en-GB" sz="2400" b="1" dirty="0" smtClean="0"/>
              <a:t>(adapted from Getz, 2002)</a:t>
            </a:r>
            <a:endParaRPr lang="en-GB" sz="2400" dirty="0" smtClean="0"/>
          </a:p>
        </p:txBody>
      </p:sp>
      <p:pic>
        <p:nvPicPr>
          <p:cNvPr id="1536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5733256"/>
            <a:ext cx="2947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2318510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231775" y="1871663"/>
            <a:ext cx="829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endParaRPr lang="en-US" sz="2400">
              <a:solidFill>
                <a:schemeClr val="tx2"/>
              </a:solidFill>
              <a:latin typeface="Calibri" pitchFamily="34" charset="0"/>
              <a:cs typeface="Arial" charset="0"/>
            </a:endParaRPr>
          </a:p>
        </p:txBody>
      </p:sp>
      <p:sp>
        <p:nvSpPr>
          <p:cNvPr id="16388" name="Title 19"/>
          <p:cNvSpPr>
            <a:spLocks noGrp="1"/>
          </p:cNvSpPr>
          <p:nvPr>
            <p:ph type="title"/>
          </p:nvPr>
        </p:nvSpPr>
        <p:spPr>
          <a:xfrm>
            <a:off x="3444875" y="2332038"/>
            <a:ext cx="5111750" cy="1385887"/>
          </a:xfrm>
        </p:spPr>
        <p:txBody>
          <a:bodyPr>
            <a:normAutofit fontScale="90000"/>
          </a:bodyPr>
          <a:lstStyle/>
          <a:p>
            <a:pPr algn="ctr" eaLnBrk="1" hangingPunct="1"/>
            <a:r>
              <a:rPr lang="en-GB" b="1" dirty="0" smtClean="0"/>
              <a:t>Early ZEN project</a:t>
            </a:r>
            <a:br>
              <a:rPr lang="en-GB" b="1" dirty="0" smtClean="0"/>
            </a:br>
            <a:r>
              <a:rPr lang="en-GB" b="1" dirty="0" smtClean="0"/>
              <a:t>research findings</a:t>
            </a:r>
            <a:endParaRPr lang="en-GB" dirty="0" smtClean="0"/>
          </a:p>
        </p:txBody>
      </p:sp>
      <p:pic>
        <p:nvPicPr>
          <p:cNvPr id="5" name="Picture 8" descr="nuovo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34858" y="4221088"/>
            <a:ext cx="3188097" cy="2029148"/>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16390"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5785329"/>
            <a:ext cx="2947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1" y="962719"/>
            <a:ext cx="4053363" cy="325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5936862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231775" y="1871663"/>
            <a:ext cx="829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endParaRPr lang="en-US" sz="2400">
              <a:solidFill>
                <a:schemeClr val="tx2"/>
              </a:solidFill>
              <a:latin typeface="Calibri" pitchFamily="34" charset="0"/>
              <a:cs typeface="Arial" charset="0"/>
            </a:endParaRPr>
          </a:p>
        </p:txBody>
      </p:sp>
      <p:sp>
        <p:nvSpPr>
          <p:cNvPr id="8195" name="Rectangle 1"/>
          <p:cNvSpPr>
            <a:spLocks noChangeArrowheads="1"/>
          </p:cNvSpPr>
          <p:nvPr/>
        </p:nvSpPr>
        <p:spPr bwMode="auto">
          <a:xfrm>
            <a:off x="1331913" y="692150"/>
            <a:ext cx="74168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Clr>
                <a:srgbClr val="0071BC"/>
              </a:buClr>
              <a:buSzPts val="3200"/>
              <a:buFontTx/>
              <a:buChar char="•"/>
              <a:defRPr/>
            </a:pPr>
            <a:r>
              <a:rPr lang="en-GB" sz="2800" dirty="0"/>
              <a:t>Event environmental stewardship as promotion element (IT)</a:t>
            </a:r>
          </a:p>
          <a:p>
            <a:pPr eaLnBrk="0" hangingPunct="0">
              <a:spcBef>
                <a:spcPct val="20000"/>
              </a:spcBef>
              <a:buClr>
                <a:srgbClr val="0071BC"/>
              </a:buClr>
              <a:buSzPts val="3200"/>
              <a:defRPr/>
            </a:pPr>
            <a:endParaRPr lang="en-GB" sz="2800" dirty="0"/>
          </a:p>
          <a:p>
            <a:pPr marL="342900" indent="-342900" eaLnBrk="0" hangingPunct="0">
              <a:spcBef>
                <a:spcPct val="20000"/>
              </a:spcBef>
              <a:buClr>
                <a:srgbClr val="0071BC"/>
              </a:buClr>
              <a:buSzPts val="3200"/>
              <a:buFontTx/>
              <a:buChar char="•"/>
              <a:defRPr/>
            </a:pPr>
            <a:r>
              <a:rPr lang="en-GB" sz="2800" dirty="0"/>
              <a:t>Transition from spontaneity to visitor-focused event planning (BG)</a:t>
            </a:r>
          </a:p>
          <a:p>
            <a:pPr eaLnBrk="0" hangingPunct="0">
              <a:spcBef>
                <a:spcPct val="20000"/>
              </a:spcBef>
              <a:buClr>
                <a:srgbClr val="0071BC"/>
              </a:buClr>
              <a:buSzPts val="3200"/>
              <a:defRPr/>
            </a:pPr>
            <a:endParaRPr lang="en-GB" sz="2800" dirty="0"/>
          </a:p>
          <a:p>
            <a:pPr marL="342900" indent="-342900" eaLnBrk="0" hangingPunct="0">
              <a:spcBef>
                <a:spcPct val="20000"/>
              </a:spcBef>
              <a:buClr>
                <a:srgbClr val="0071BC"/>
              </a:buClr>
              <a:buSzPts val="3200"/>
              <a:buFontTx/>
              <a:buChar char="•"/>
              <a:defRPr/>
            </a:pPr>
            <a:r>
              <a:rPr lang="en-GB" sz="2800" dirty="0"/>
              <a:t>Events closely linked to local and regional branding campaigns (LV)</a:t>
            </a:r>
          </a:p>
          <a:p>
            <a:pPr marL="342900" indent="-342900" eaLnBrk="0" hangingPunct="0">
              <a:spcBef>
                <a:spcPct val="20000"/>
              </a:spcBef>
              <a:buClr>
                <a:srgbClr val="0071BC"/>
              </a:buClr>
              <a:buSzPts val="3200"/>
              <a:buFontTx/>
              <a:buChar char="•"/>
              <a:defRPr/>
            </a:pPr>
            <a:endParaRPr lang="en-US" sz="3200" dirty="0">
              <a:latin typeface="Calibri" pitchFamily="34" charset="0"/>
            </a:endParaRPr>
          </a:p>
        </p:txBody>
      </p:sp>
      <p:pic>
        <p:nvPicPr>
          <p:cNvPr id="17413"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5661248"/>
            <a:ext cx="2947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Content Placeholder 4" descr="Aut_0507.tif"/>
          <p:cNvPicPr>
            <a:picLocks noGrp="1" noChangeAspect="1"/>
          </p:cNvPicPr>
          <p:nvPr>
            <p:ph sz="quarter" idx="1"/>
          </p:nvPr>
        </p:nvPicPr>
        <p:blipFill>
          <a:blip r:embed="rId5" cstate="print">
            <a:extLst>
              <a:ext uri="{28A0092B-C50C-407E-A947-70E740481C1C}">
                <a14:useLocalDpi xmlns:a14="http://schemas.microsoft.com/office/drawing/2010/main" val="0"/>
              </a:ext>
            </a:extLst>
          </a:blip>
          <a:srcRect/>
          <a:stretch>
            <a:fillRect/>
          </a:stretch>
        </p:blipFill>
        <p:spPr>
          <a:xfrm>
            <a:off x="0" y="4692650"/>
            <a:ext cx="2924175" cy="2165350"/>
          </a:xfrm>
        </p:spPr>
      </p:pic>
    </p:spTree>
    <p:custDataLst>
      <p:tags r:id="rId1"/>
    </p:custDataLst>
    <p:extLst>
      <p:ext uri="{BB962C8B-B14F-4D97-AF65-F5344CB8AC3E}">
        <p14:creationId xmlns:p14="http://schemas.microsoft.com/office/powerpoint/2010/main" val="58500934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231775" y="1871663"/>
            <a:ext cx="829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endParaRPr lang="en-US" sz="2400">
              <a:solidFill>
                <a:schemeClr val="tx2"/>
              </a:solidFill>
              <a:latin typeface="Calibri" pitchFamily="34" charset="0"/>
              <a:cs typeface="Arial" charset="0"/>
            </a:endParaRPr>
          </a:p>
        </p:txBody>
      </p:sp>
      <p:sp>
        <p:nvSpPr>
          <p:cNvPr id="8195" name="Rectangle 1"/>
          <p:cNvSpPr>
            <a:spLocks noChangeArrowheads="1"/>
          </p:cNvSpPr>
          <p:nvPr/>
        </p:nvSpPr>
        <p:spPr bwMode="auto">
          <a:xfrm>
            <a:off x="1114425" y="314325"/>
            <a:ext cx="7416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Clr>
                <a:srgbClr val="0071BC"/>
              </a:buClr>
              <a:buSzPts val="3200"/>
              <a:buFontTx/>
              <a:buChar char="•"/>
              <a:defRPr/>
            </a:pPr>
            <a:r>
              <a:rPr lang="en-GB" sz="2800" dirty="0"/>
              <a:t>Accreditation of good sustainability practices (Green Key, NL)</a:t>
            </a:r>
          </a:p>
          <a:p>
            <a:pPr eaLnBrk="0" hangingPunct="0">
              <a:spcBef>
                <a:spcPct val="20000"/>
              </a:spcBef>
              <a:buClr>
                <a:srgbClr val="0071BC"/>
              </a:buClr>
              <a:buSzPts val="3200"/>
              <a:defRPr/>
            </a:pPr>
            <a:endParaRPr lang="en-GB" sz="2800" dirty="0"/>
          </a:p>
          <a:p>
            <a:pPr marL="342900" indent="-342900" eaLnBrk="0" hangingPunct="0">
              <a:spcBef>
                <a:spcPct val="20000"/>
              </a:spcBef>
              <a:buClr>
                <a:srgbClr val="0071BC"/>
              </a:buClr>
              <a:buSzPts val="3200"/>
              <a:buFontTx/>
              <a:buChar char="•"/>
              <a:defRPr/>
            </a:pPr>
            <a:r>
              <a:rPr lang="en-GB" sz="2800" dirty="0"/>
              <a:t>Identity – heritage-led event transition from Communism to market-led economy (LT, LV)</a:t>
            </a:r>
          </a:p>
          <a:p>
            <a:pPr eaLnBrk="0" hangingPunct="0">
              <a:spcBef>
                <a:spcPct val="20000"/>
              </a:spcBef>
              <a:buClr>
                <a:srgbClr val="0071BC"/>
              </a:buClr>
              <a:buSzPts val="3200"/>
              <a:defRPr/>
            </a:pPr>
            <a:endParaRPr lang="en-GB" sz="2800" dirty="0"/>
          </a:p>
          <a:p>
            <a:pPr marL="342900" indent="-342900" eaLnBrk="0" hangingPunct="0">
              <a:spcBef>
                <a:spcPct val="20000"/>
              </a:spcBef>
              <a:buClr>
                <a:srgbClr val="0071BC"/>
              </a:buClr>
              <a:buSzPts val="3200"/>
              <a:buFontTx/>
              <a:buChar char="•"/>
              <a:defRPr/>
            </a:pPr>
            <a:r>
              <a:rPr lang="en-GB" sz="2800" dirty="0"/>
              <a:t>Cost efficiencies and external funding through environmental innovation (UK, IT)</a:t>
            </a:r>
          </a:p>
          <a:p>
            <a:pPr eaLnBrk="0" hangingPunct="0">
              <a:spcBef>
                <a:spcPct val="20000"/>
              </a:spcBef>
              <a:buClr>
                <a:srgbClr val="0071BC"/>
              </a:buClr>
              <a:buSzPts val="3200"/>
              <a:defRPr/>
            </a:pPr>
            <a:endParaRPr lang="en-GB" sz="2800" dirty="0"/>
          </a:p>
          <a:p>
            <a:pPr marL="342900" indent="-342900" eaLnBrk="0" hangingPunct="0">
              <a:spcBef>
                <a:spcPct val="20000"/>
              </a:spcBef>
              <a:buClr>
                <a:srgbClr val="0071BC"/>
              </a:buClr>
              <a:buSzPts val="3200"/>
              <a:buFontTx/>
              <a:buChar char="•"/>
              <a:defRPr/>
            </a:pPr>
            <a:endParaRPr lang="en-US" sz="3200" dirty="0">
              <a:latin typeface="Calibri" pitchFamily="34" charset="0"/>
            </a:endParaRPr>
          </a:p>
        </p:txBody>
      </p:sp>
      <p:pic>
        <p:nvPicPr>
          <p:cNvPr id="18437"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5704819"/>
            <a:ext cx="2947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http://www.badidea.co.uk/wp-content/uploads/2008/09/thames-festival-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81525"/>
            <a:ext cx="344487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9984178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050"/>
          <p:cNvSpPr>
            <a:spLocks noGrp="1" noChangeArrowheads="1"/>
          </p:cNvSpPr>
          <p:nvPr>
            <p:ph type="title"/>
          </p:nvPr>
        </p:nvSpPr>
        <p:spPr>
          <a:xfrm>
            <a:off x="457200" y="152400"/>
            <a:ext cx="8153400" cy="1044575"/>
          </a:xfrm>
        </p:spPr>
        <p:txBody>
          <a:bodyPr>
            <a:normAutofit fontScale="90000"/>
          </a:bodyPr>
          <a:lstStyle/>
          <a:p>
            <a:pPr algn="ctr"/>
            <a:r>
              <a:rPr lang="en-GB" sz="3600" b="1" dirty="0" smtClean="0"/>
              <a:t>Towards an international typology of sustainable cultural events</a:t>
            </a:r>
          </a:p>
        </p:txBody>
      </p:sp>
      <p:sp>
        <p:nvSpPr>
          <p:cNvPr id="35843" name="Rectangle 2051"/>
          <p:cNvSpPr>
            <a:spLocks noChangeArrowheads="1"/>
          </p:cNvSpPr>
          <p:nvPr/>
        </p:nvSpPr>
        <p:spPr bwMode="auto">
          <a:xfrm>
            <a:off x="457200" y="1828800"/>
            <a:ext cx="8153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pPr>
            <a:endParaRPr lang="en-GB" sz="3200"/>
          </a:p>
          <a:p>
            <a:pPr marL="342900" indent="-342900" algn="ctr">
              <a:spcBef>
                <a:spcPct val="20000"/>
              </a:spcBef>
            </a:pPr>
            <a:endParaRPr lang="en-GB" sz="3200"/>
          </a:p>
          <a:p>
            <a:pPr marL="342900" indent="-342900" algn="ctr">
              <a:spcBef>
                <a:spcPct val="20000"/>
              </a:spcBef>
            </a:pPr>
            <a:endParaRPr lang="en-GB" sz="3200"/>
          </a:p>
        </p:txBody>
      </p:sp>
      <p:sp>
        <p:nvSpPr>
          <p:cNvPr id="35844" name="Line 2052"/>
          <p:cNvSpPr>
            <a:spLocks noChangeShapeType="1"/>
          </p:cNvSpPr>
          <p:nvPr/>
        </p:nvSpPr>
        <p:spPr bwMode="auto">
          <a:xfrm>
            <a:off x="4343400" y="1833563"/>
            <a:ext cx="0" cy="3576637"/>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845" name="Line 2053"/>
          <p:cNvSpPr>
            <a:spLocks noChangeShapeType="1"/>
          </p:cNvSpPr>
          <p:nvPr/>
        </p:nvSpPr>
        <p:spPr bwMode="auto">
          <a:xfrm flipH="1">
            <a:off x="1692275" y="3581400"/>
            <a:ext cx="5400675"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846" name="Text Box 2054"/>
          <p:cNvSpPr txBox="1">
            <a:spLocks noChangeArrowheads="1"/>
          </p:cNvSpPr>
          <p:nvPr/>
        </p:nvSpPr>
        <p:spPr bwMode="auto">
          <a:xfrm>
            <a:off x="2819400" y="1436688"/>
            <a:ext cx="3124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a:t>Mega event</a:t>
            </a:r>
            <a:endParaRPr lang="en-US" sz="2000" b="1"/>
          </a:p>
        </p:txBody>
      </p:sp>
      <p:sp>
        <p:nvSpPr>
          <p:cNvPr id="35847" name="Text Box 2055"/>
          <p:cNvSpPr txBox="1">
            <a:spLocks noChangeArrowheads="1"/>
          </p:cNvSpPr>
          <p:nvPr/>
        </p:nvSpPr>
        <p:spPr bwMode="auto">
          <a:xfrm>
            <a:off x="422275" y="3200400"/>
            <a:ext cx="1219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a:t>Public funding</a:t>
            </a:r>
            <a:endParaRPr lang="en-US" sz="2000" b="1"/>
          </a:p>
        </p:txBody>
      </p:sp>
      <p:sp>
        <p:nvSpPr>
          <p:cNvPr id="35848" name="Text Box 2056"/>
          <p:cNvSpPr txBox="1">
            <a:spLocks noChangeArrowheads="1"/>
          </p:cNvSpPr>
          <p:nvPr/>
        </p:nvSpPr>
        <p:spPr bwMode="auto">
          <a:xfrm>
            <a:off x="7162800" y="3200400"/>
            <a:ext cx="1447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a:t>Private funding</a:t>
            </a:r>
            <a:endParaRPr lang="en-US" sz="2000" b="1"/>
          </a:p>
        </p:txBody>
      </p:sp>
      <p:sp>
        <p:nvSpPr>
          <p:cNvPr id="35869" name="Text Box 2077"/>
          <p:cNvSpPr txBox="1">
            <a:spLocks noChangeArrowheads="1"/>
          </p:cNvSpPr>
          <p:nvPr/>
        </p:nvSpPr>
        <p:spPr bwMode="auto">
          <a:xfrm>
            <a:off x="2819400" y="5486400"/>
            <a:ext cx="3124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a:t>Micro event</a:t>
            </a:r>
            <a:endParaRPr lang="en-US" sz="2000" b="1"/>
          </a:p>
        </p:txBody>
      </p:sp>
      <p:sp>
        <p:nvSpPr>
          <p:cNvPr id="19467" name="AutoShape 12" descr="data:image/jpeg;base64,/9j/4AAQSkZJRgABAQAAAQABAAD/2wCEAAkGBhQSERUTExQVFBUVGBgXGRcYGBgXFxoZHBccFxcXHR8ZHCYeGRkjGhcYHy8gIycpLCwsGB8xNTAqNSYrLCkBCQoKDgwOGg8PGiklHyUtLCwsLywsLCwsLCwsLCwsLCwsLCwpLCwuLCwsKSwsLCwsLCwpLCwsLCwsLCwsLCwsKf/AABEIAK4BIgMBIgACEQEDEQH/xAAcAAABBQEBAQAAAAAAAAAAAAAEAAIDBQYHAQj/xAA+EAABAgQEBAMGBAYBAwUAAAABAhEAAyExBBJBUQUiYXEGE4EykaGxwfAHQlLRFCNicuHxM4KSohUWQ1Oy/8QAGwEAAwEBAQEBAAAAAAAAAAAAAAECAwQFBgf/xAAxEQACAgEDAwEGBgEFAAAAAAAAAQIRAxIhMQRBURMFImFxgZEUMqHB0fDxI1JiseH/2gAMAwEAAhEDEQA/AOGwoUKABQoUKABQoUKABQoUKABQoUKABQoUKABQoUKABQoUPliGkB4lMTmTSJZMh4tJGBdMbRiZyZRGTEZTF4vh52gKfhWhOI9RXwokXLiOM2ihQoUKJGKFChQAKFChQAKFChQAKFChQAKFChQAKFChQAKFChQAKHIQSWFzDYKwVHUdB8fsQmVFW6Gz8GpIct6P+0DwRJmEuDV6+usQGBfEc9PMTyFChQyBQoUKABQoUKABQoUKABQoeuUUs4IcOHDODYjcdYaBAAgIIlS4jRLMWX8EUKyqyuwNCCKgH6seoMaITDuFYPMY2/CfDJUzChil8OYcEhxHa/CPD0EAXA6RuqSs55XdHMOI+GigEkUjH8TwDR9B+LeHS0pYAWJaOJ+IZVTByrBWnTMTiZbQCqLhPD1TZiZaWdagkOWFTc7AXPQRWYrDlClJUGKSQe4jCSN0Qwo9aHSpRUWSCTWg6Bz8BGZQyFChQAKFChQAKFChQAKFChQAKFChQAKFChQAKFChQAKHJJsHhsGSUVbapqG3Ote0JsuEbYwtloliNXUfXYRApLGLTiWLmKlpJUAgkpQlIygAMSWAb8w1eKoCEr7lZVFOonkepS9BUxIMMaOye5b/ADB3BcJmmhqsX10BV9ItK2ZFdMllJKSGIJBGxFCIbFzxOQkYhQmZmUoKURfmYkuQbEqFtIEnTUtyy2AUa5iX1A2FOkIdA8jCqWaAnfYeppBnEMAlJTUJGUAmqnUCQohraU6w7BkmaM1UpL5AaFjny2rcxNiQctQhRCyovbmDHtUCj7RSi2tg2KooT/V3anzgvAJQZiE5X5xUnR9WFt4YheyiLENuA20X3hXCyJ04+fyS0IJKhy5lUABIIUzBRYVJ7mHofcCDxLOlzFBaAQkfy8pJoEjlIf8AuNO0VsiSFEZlEBrpCbUDtqAG79I6l4lm8MkyEysGZAn+UoggmYQvKR7SSQmYzb2bvgSqYoVly1WGbyyFAM7uTlFNoHEcd3wCYPDoE4El5aCSCaOx5SalnLFqxYcQmJmFK0h25VAA/wByXf8A6oglyCgDNQmt0GwYBrXUSX2EE8Nwqcq050JzoYv5ijmCgUkaP+8aRiuQaLLhGIAapfqwjovh7xRkS5LNQd45pIwUsN/NSX2Qqm4c+94sTikIoF5gHqzO4bNejNQRquTGWNvc3PiXxQZooXDdmjm3F8Sp6ViwXi0LSzkaOBm1d7xVT8KkH2ixNTlNB6Gr1p0jSr2JUK3AeEYgy5hnPlKQySQSMyqaA/lze+AeOTs8zzB+cMprEgBzXcNFlPlylJSkzAgJStVXcqIGyf6QBTW9YWGwBMuakTMtEKUlTXCqZXqos5Zn5YmWJtcFppGb8ksa2grAy2zKsUAasSSW+T++C18LmOShWdIuQktmqyS+41tGx8BYzhqUy5ePRJCucqVMQpycxyBTAl27AC70jlcTWjneMkZVkaGo7Gv+IHPSNd45weFSpEzBpHlqKnKZhWKtlDGqDRdLbRmeVzoK0vp8YHjadEJp7k/A8KJk0ApCgxcGmmUe4kH0gfFYQoUUnT/X0i34LihJQqaNVBHuGZqi3+IG41PTNUFihVf0v3c1iKZVFURHkOIgnh0jPNQm4UoA60cEn3QhEE+SUKKTcFjEcXviHAZFvQgt0rUGnoIq1SQKu4IoRvsQawADQocJZ0D/AHeCcFw5U0TMt0IztuAQD/8Aod4aVgCQo9IjyEAoUKFAAoLKTlFeW4G5sfkIaWpykH3m/W0SIWMoSevd6720DdIcVbLTSTsMMgKQmgZKc5zKyB1Eij3smgrFfh2BJqQNEltexp/iLLFSjlCQX/lSy1y+QLPajwHg0C5WUu4YWb+om4pZjA7bBhcnByFmgng1KkDKss1CFMkAF9bNq8GcPlqwxKuUclCVJ9okPS75QRbWBUpWlORIAFytDkkPR1GgAewAhwwiMileaAoKD0zk0dwxqHN+saRxtK39uWAuKy1zlJWEqPKbhz+pyAT+oj0MB4nClKEqJBEwksNGo5DBnBcNpF6vAIMmYhC1Z5SUzTnYZkkhM3LldkjOhY19saVr5uBWnKJkwJJAYDmLEMKa00+MXFxS2j9/4E413PcOVmWuYFLCnSkFILqWXoFO4ptpeBuHEDOmYAQtC0CvsLACkK7BQA7E7QV5bVQcgBcJCnUKMSdqQ+RgiEhVBqGq4+ULI1xYiGUhw3lyakF8pcUAyjMWaj7uo9o9RhU5PZdy+wcU+piyweFd1PzEi4uKb66Q0rcO2Uhx7Jy0sO+sZa/A6IpaJjUGUbNWt6s9WeI1oKiAVFzv6P8AOChxhCVZi5LByGIo7HTdmtFbiuKZicrh6u5DMfjpBqY7LKVg0uMxffdtb2/1FiiTLAUQRd0t+lhpd3eM3LnTFMPp+8SzMEqjls1QSWpvbpCt+Q5LQ4hKCc1Qqxvoxg3hkteIJCEJpqVBP+Yoxhxys3ssXLupqq6B9LCJMHIzrCOVLqABYBIKqAlR9lINSdA5jbHPHF3NNobhOW0eTQcT8zDjnQiuyn+gNYoJ3FEqUAaDVmGrxHxrh6pM1UpSkrUk+0hYWneihfSBBhvZcsS7uBuer7RU545bwTQaJw2lyW07FS2YJTXU3Z9D16wLNxGYnLaoAYE3o5boPdFUuTlJBBDVcHXrtHn8SQaK9Wf/AHGavyS2HTZGU0OU9PaFQPe502gxWLmEZVrdvyr5i3UNUmkUv8WaF9XAEEHiF0qDhwoHl7VsbE602MJykgskVikijBI3A9WvZ+kNxPCAslSFpILlgeYGqi4P7xLLxckA38wbBSkku+rFN2oGp7zFSApTJaY1QUsBZyWJ5ab1havIqKrGTgZUqUAEeV5ilEuMy1LANDdkBKa7GIJkhQlqCqKQpJqRVKgf2HvgnELClVIN6Ene7vfrE+GRLKQ5yqvlLqDAlgetouLQmUbPcNo9vswbws5VZhokubXof/En4xPNwctfs8qgzAuEqB2zWr/qGJkBOHCX55sw6iiEDWtHWSB/aYH4aBBfEsQZ0tJzJ5czgmrKKW+R11ihUGMGSJJyzNWd7MG9a+kQImhmPeI03wNjUKq4YPp9K/dYtOEycyZikpLME7s+ZQsN0pL9IBEgG9emvp/mNBwgJRKQCWKlFWU/35U2/s+PWEk09wRm8VL19/d7xAUwfjWJAysW+IFfgIFcNcu9mp6l4Jc2IghQ5+kKJGTIDkDej1+MSrkqzlCWUqqR9TVmtq0X+G4fhUJfEFaeUqQmUoKVMpy1KSEpJFVdKRU8TxfmLzeXLliiQlCcqABvqTubmNoY5OOrsU6QaSFzDQuEoDaDKlKCHFzlSTSkDy8LyOAQFOQopYKAo6SRUAlieoja/hb4LRip6JmIyrlqzES1EVAdIUQalJU7aRJ+KuCUnKyCmVLOVK+Z1ApYgnKEpDoSyRqT6axblagl/fiHqQjKKl3OeqfWpDitQO2hPWJ5dAkFZSCVO1LMwp2FIacKQpncWdBCqtT43tBWFww9pQcgMAmhG6tx8zsI2yPBiitLuVfT/wBZNuQNhkKLKPJ7QzMXO4/qL6dawZmABIDOCytbbs/2IKmpKmVRmAoGYWb3QHOkMMtXNtafZD+kcEpuQ+AaYphSu7n70i0TxNJSx5XBqbV1pcVNop5gQxvm0swGsNJUutVMLsW6j0NHiQLCZxhk5eUkBsySe76MfS8RPMmkFRKUk+0oljq9b94ikyKuUuxs+jekTTZ5UXWcjJoaqJNBl0bv0g+Q0vJGZKAXzu2jH3u29WH1iDFSkhlIWAXtV7O7MzaXiCfPc6xpvAnhg4yYoEfy03UWoaUG5avSGS2iqwqJqyAn0Av7gI0XCPBGJmqOcKQhipyEgmwCRnUnK7mtqax0zhHD5eFSUSUeUhLhU5gVZtk7q3ffWKbiUyZ5ilFS1JU2ZSwAvKCA7CuUOnqHekdGHA8r0ohzZUI/CdZPNMTKa5K85I0oEgC+8WfB/wAMZJzpXNUpSafyw5Cri7jUU6wejAKnFBM5VVMAonL0Uk2B6fvF94S4XM8mehCgFstgpOZOe1nFH66xtm6TRHVquicWWbb2r9/kYTjP4Z/8aZQXmUWUqcpKXcswYAP0d94AxP4RTweSdLUoaHMljVw7EPeOk8T4SuTgZJnEJmGW0xCWyPylt2BfWMxw/hU9cwgTFJQHJKSQAo6jr3jmalSaO/Fh9SMpSlVGQxv4XYpKVFlk0b2JgNf6VZhRzVOkZnGeGp0s8ySD1BHzjrvFj5aSEKUoguVvmOYDc/mAaulIdw/xEpaMmKEuZLNC7FQenq2saThKO+1HM4SfCujhszDFJIPyh6MOSzPHSvHHg6XKGeSzGyRYdm0jna54Dioa4jFysleT0YdvaAJP29fWGpmNVPK1GJJ0qqta2YUhInO4hpZq0IszbbbViBk0jEBjLypOZq5QFUc0J72oYLkYNKw4UomuYMxG2ub1sN4q1T66011fQntDkqUnmSXbXvqNXhBZaYiSycvMzUBBGh36bDW8V8yU6j5aSSxdLOwuW3YB3Ya0gyXjwWVMCmf2hfbVxRzWzwEJZdw6gHUCztWhJFPWGpNcjodhpieYAEEylAuaFTXHrAkrCEhg2buAG7kxaz5AmpL0Lu5YPckm5rT1itXKKaEpNrXHQ9R9Y68bxTT17Pz2+pLTRJgMAuavy5KVTVsSyRYC57VidE7IsJUkpUlQpQEEEX3qCfWNJ+GuFR5s9alSkpKPJdb82ZQUcjEHOMqbDXS8b/8AEj8O0TsNLm4dAE9IKzUDOCxyHVzXKbaUd4Uk4pJ00NLa/wDBxDHk53cF3NLB1Fxa8QzlCtKlq/Pu8FyuVf8AMTmSCQpBOQuHdOpDHXpA+IksKHNQV26HrGbxtx1Im9yP1P36wof/ABh1SgncpEKMaYy/RIlmSjzMoKSTypaYoKIJznVmYDQRVT5qVEh8qBsAffVzWGT5xVV6R4JFAasXqekd2DDkyT83x4RrklFKl/k7B4J4lL8rCmSOfJIlLNP+TMxTf8qUlVf1nrGc/FLxLLnYidJkLK0CYglQLy1EA5wlvyBeUvqQrvGY4dxcyZBl5lJc+YhSQaLyNlcEFJIcPoCqK/DpbnLHRiCAWDAEBrUjPI3jeleKMPTi6k92eS2FSAVaBuVNbkEFw1h66R5JOVQIGtn073eJConmJzEuSTd931hiSo25vj1eORs04Dv/AFKWRfL0163uO7wPxHHpUwSokANVLHq7XqTAE9TsC3uY+sE8LwoUoqVUIZWXVXMAw0Bykqr+mBLuHIzDyTOUAKAa09w3PSDFycgyy1uK2U1dRQ3jzF4tRNSeiQwHcl3ekRGfRul6V+Tf4hXZXA5ayj2jalxfTWzfSAsViHYCra/t+8eYhWU1DHbQCIUre8UiGG8J4UvETBLQ2Y2Be/3V+kd1wWHRw7BhCMrgM5YOs3WfnGU/Djw6lKPOUcq1+yGqlNKV1N/dG+4dgwZhWtToysHejFybMXYVFQ3WKjfNWZNptJmen+LFyZQTLCA6WUDzBT6qSXBJqaNc7RkBi583lGYIJcIQFFNb5QXOX+lyBpaOqzeLIJZCEKqgWP5napRoL1o+kDnxHMQWTJlvlf2juRomlA8a449S5bY390j0V1PTY1UYr72UnhmeoSkJmSphDhJAlrYg2UKezSu1I6BwXD5JmbMopUE5UqBdLBTi9RzA1D/CM5I8TYgzMglS1BQJzgkoSHYOWcquWF9xeLnDcQ5h+ZSSxP6XTmb1Ye+I6jJlezVed7+5h7rdoK8RyBNVlU4SMpJZ6cwIrStPsRj+O8RmISqXhpKxscqg7g2e9q940mN4qy8yiAGSK0HMvKm4q6iB6iKLHcbxsuamWmXKUhZZKzmABf2VAPXL729IfT5Mm0av5uiZJRpmCXwiYSfMK+ZqsrWmY01qI13DOASjIKUKAWwLsXV/S/WoobwPP8cKzmWuWgKSVOxU4y9kl40GH8U5EKKkymSB/wDIoVyuw/lvdhHbkWXvh383Y8zyuKepxXjhMBwSPMkGWpOUpdIzBvtn+Ucj8Z+HzKmKUli12s2/pHcOI+LMNNQkpfOKgN6FJoLjptGV8WoROl8ssOzhT1aOGadu1RhpcK8M4dLxDXttBEshTsR2iTjPDPKW49kn3HaAZUxnFGO4jIoJXIa56sxf3fGGyEnMQCkUJ5iwoDvqRRusEzMy3UtRUu1akNQDs1aRGJW3xY9P9wDoj8xgMrncA67NBGFx6kumocZVJBYkWaI1SQlIIJz5i4sGYNXd83o0Q3BLsbh79oGvIFrLkjJmCkmrBNczXfajb60iQyEkEUPWyiCXL0c1FDp2gHh+JyGwVmZxbWjbEfWLpUhAKcjuEgEuSDcHtsRvvCToB/hvjowOIEyZKTPQpctSgWcJALhIsJozdqdXjqfiXxbKWP4mSUzZcs1BstAlhYA/qCk62KT2jkHFklQq6qBmcksHqT+lINmpe0M4XxGYZS8Or/jWuVmJfMnm0D/mf3d693TShdPlkZdbqnwyrxS3KlK5lElSlMxJUxPxJiHDzOYPqe7dW1gjGJzKUU2KiR2eghuCSiy3alQHIehIrptrHT1HTZMLSadUJNM9Vkf2B6EgQok/9HJqJspjWq8p9Roekexza3/tf2ZYOFlzm3qOsSPE+OlMQpmzOWZmUCyx76+ogRM0Zg9QKkOxI6HePpMWWPSdPqb3owa1SJV4c5wkkUajgh9i20EKDpA9wf3lrVOt6CIsOHcigqQXL1N+vUP6QSuxalAdE3b9z74+QySbdvvudSoCVJI9m7s25Pzhs4FBNxta1LtR+kGpPKxQClw5J5q3atorsWamrj7AiEJkKiT96xY/weQMSyqOygau4CgNGZq/tEWHlMgkAEs7m42AYO9jpDROfKSzix1OtdmgGkTrS1r3tbpAk6c21Ld4fMxLgmo+6CGJw2YBy1Ca0igq3SB1rKi5NTGi8F+G/wCKnsr/AI0VV1OifhWKXA4VS5iZaAFKWQE3uaCPoHwl4Nl4WQlIGZTcyjqTf4wIym6PcNhMrSpdCpwCxLBqqoH2tqRAHGfEacKnyxOKpgdwlCBU/wBop/3E9IXiPibLVLS4DMW1HVqs4evSMjgeHieolwmWmql/lYXY2Lf00G+ket02OkmzB4Fk/M6LKVxadiDmagetQf2iww3DlzqTKIo6XqW/UbN0DP2h+HnoQAmTypIpMuVChzJUk8o0ZQfoNZVcSShBUx8tAdTCpDsWYuerf5j0MnUZKWLEt/PgxXSQjN5Hx2X8h2KxPlSlCSUJKQAXICQo0DlqdtrdCvC+DKZSs6gFmbmURV1FPXRi4ApWMPxnxMSMknL5b5rkpBJdRehKT1qLRtPCqlpkqJD5llVaUyjKB6dY87rOm/D4d+WdmGbk7JvEPCvMkrlrWKpRVstUrzDWgce9mgbCYr+W0xWZGYoz5QA4pvQOPQ+kFY0mZnQU5XQsOoEgPb0dqiH8I4CUg52VLnJdaHBAXfOC1BcEHptGPTKM8LUvJpJJK39DFeL+DLQTPQSuozUcnQEkWNAOve+WTxdSeo1B+7x1XGzkSphkrUlSSCb1CauSCaJ+VNDTO8d8IS2UpCSsKqAFVB6FawlCdXvHZj6jJGPpylT7Ps/mdeHqkoaZx1R/Up8DxaSoAqlkCzpLMdiC8arhvEZMxOUglrOx7xzGXmlLLWNGVY+pZ+8aLhqVulSHL0Y0IOj03cPHk5p5dXv/AF/k7cvR9PPC/TVS5W7371Xb6bMH8ccLQXKEZUl/9+kc2mS8pIMdu4hwwqQD7Tgmla/UMxeOVeJOHmWsuGI+UZtHhQlexXYbEtXah7aH0j1a7u1fdAyFNTQ3iWW76Ud4k1TCAA7hu4e+0e4iSnKFJUTTmDMAX0YklqVID7Q+TLUpSqO1SWcDR/f84eZGYEJcNYaDdv2I3gbKqwBa7M9L/faLPBcZSgAKlpUCfbNVGr5STZPTaAVSFBklN7Wc/b/GIki40O7O702gJLHG8RzTCUp8pJUSEJJoCfZe5pEUpQTMSo0S7EkPSxoDpE3DFyghZmoVMORSUgFsqvyqPY/CIjL5W71B9FU9BVrxUHvSH8R3lOKH6esCzSR066xPMmkZXSEUFAGf+ruS8Ty5Dq5hRIKlf2ivxoPUR9r+Iw9Z0etyqSW/0OXS4yorf4Veyvd/mFBq5ZJJMwAmpGY0O0KPmPwrNrRY4JBxchcsf8qAZgAqpZSO1SpFP7kI/VFBKwpUHYs4Gb8uj9zUUifhnEVyJqJqCykEEdWLsekW3HJaPOzS2TInnzUozJJSSASkpSS2VSikbgDYxy5lJS3NFTRUpBZ3LO37w8Y6vNXp/uLCaoBIClBTBgCHfQPr6vp0gefLNFEORd/lXT9owux8AisYpmBLPY/e+0QyxmUAXqWoHPoIfiSSq1ae+FhQpKyeYKDkEFiOtK+6GT3LGemrkoQwoBzG1Myjrpv7oEnpDADWz96/GJlzDqfZ9qzJ+LEmlt4FOJABo+zje0Eedy2QzZVQLv8AZiabqBszQjNSQXCs9GIbK7sSqmz21jzzGJ2jXKo6vdexMJVbNt+GfhdapvnFk5banqY7KqUUpqranaMN+H0wDDpUDcRoeIY5RTQkk21tSFpo5ZStmN4yUOVzprS8wSlA9qYQGKRWgCtT/mIl4tSi60eUpBZEpLjyykjKokFln+lmS2sQTPD8xc5SyHUAcrioDklq3qYG8xOHmITMSqYVKYSkllKFiR+lrvo0e10+aGmr3LjF8stJuJCEebOWUyyoppVWcpzJcaJUfzd9YyuN8STJ8x/YQ7plpPKgkAKyvVi1YsZ+CmT1FU+YAcqUJSacoJEtUxtQmyRzEsKViFXh+UkpCSrMWatVKOhGgAbuVHQR1+tj6eWmDuXnx8ilhnk3fB5w3DqmHIl3VyhsxLmlk1jr/BZACLGilJLvowFNLH4xnPCvA5SSJjMGCASVHMs1dOUPmIIFKAA9Y23CZGUJpXNNFdvMp6bRwe1ep9WMYmmOlaKniktYzqAdKZa3HsuwcB2o5avSBOHeIjknmY4EnKtqkhKkCjGjOklwSKxoeJYZ3q3Kuuns/ux9IyPiDCmXKxEwDKiZIShgFNmUU5SyrUzPlpV44umkoqVnRjjHI1CX93RR8Y4rK86ZMqUrUlRoUrLJACCSHSlxpd4L4bxMlAIXyuMwI/OpzkluXUkC7WtagxmOxBITYgpGuovD+H8YXJUFpPOkEIJqEE0K23Y3j0deLPH05dlszoj7OmoPLvqvi+y2/Y1/iHwt/FJzoWMwFCdgKIf9G23UUjK4WZiMLMMpYYggFKqs50Y/EFosJXiQJUmVKUQQlIKiaLXdR/pFWA6QXOxhmMJgBXopg6B6VroPXSPGyYpwnalbW3JcM8ceN480bi1ta+wXh+MrCAGP2XA90ZTxklRSSpNjXoXrHQuGcNzh2Lb0agf5RT+KcGnySQm7h/aNElRoK+y59Il/E8OL944wsxOlTEtqBHpSSMxHK7AwzzNuw90EK1bnQESpjGpbUfSHrxZqHYV7h6EU7xCcrPrrERDU+O0TLd2UmTzZuhGbrrR29C8MEpJQ4VzAhksajUvYNHvlBnBBoHelb69vjEUqWVqAFC/+okAmUtiASGNTYu/KfhFnjeGoRKSpMwrW6gpGwDZfe9rxT+StJUguCguR2oXr10eLoYNU3yloScyk2T05Sw9WeE+24cdihnTSSxJZt36+naLwgyMMlaj/ADZ5zB//AKk0QDSxUCqn6EbxXrwssTEiYrKirkByWDtSzq5X0d+kLjHEjiJpmMEigQgWQgBkoHQBhHXhxuUtlsK63JP46TrJU+v8z/EKK1jCju0P/l9yNfyJZqGP3aPfLGYML0Y7/SPXdL/pLH1qPqI8nCo0qIOoUckNaCOweFAJDZklr09BUuKCCky0kOVF7MOUCgrWAStQDu7ith2qLGIDMc0u3QM8eO0zTYfj5IBtcZiKUeoF/SBMOtL81fnEk5bubn7f1iEL07PDEOnYnMwZgBQadT3MNDszfCuvwiTESihRAIfcOHfSIzKUmpt9+v8AuAD1Bs9hEhvEuIxxnqQJhSgJGXMEk03LVNfnBXmYdCFBKVTSpIAUo5cimqRvWxb6wwqzSeCsYRylbJS1D92jp2BxUoJuBTXXpHAsLiSmoJBjX8B8RkqAXUbPQn7r6Q7tmconTsTK8xiBlaoa76GM/jMAqStc5s86YSPNIBKEtZIAp8qQHhvGChMAljOhWVilRUQ6jnOVWjMQxAYdxFviuJlVKHtT798W700u5fT5FhmpSVrwYvFpIOoAtuTudaxN4Z4RMxOJTLBIzZitf6UtzK6GwGxIi9XhEKqoNuWi74ZhkSsPMCSnzJxCCzumUKt3USRSOX/VX5lx4Pq113R5YtYdpOlv2+P05H4LiHn4uUmW6cPLWlKAkhIIDB32Le5o3mGwn/G9GKqVNyTfXWMV4aw6f4iWkIcggkbD7EdITLc5bbEdj8aRr6znFWeT7Tx48WSMMXCX7lXOwoWun5SqmV35QPS/zis4nhgcHMluzyCpIzZgFIAtt7SaRp5kvIXu5APu69RGQ8WKWnykIANFg5afl1J5QG32Ea473R5sFeSPzOO8RwtiBQj/AH8YqSGUHZnr+8aybI8xKmUhgpqKCj7vhDJHCZSeYgzFflcMh0l1JVm9p0g2MZQ9S74Pq+r63p4RcVK38DOT8GFLyI5lNYOaamlhW8aLhPDiEstXmTFMcoUaaVKWyswvEcrArUpOV0EJZxQ5QbU0Ib3Vhw4mqUop5AhIVVZJUpOgASwzPUEmwG5bd3OTkj5WeS4qEm3XBqMLhgEc0w5nKlJS2QHZ6fekZDxWmfzzJedaR7RQkhSXc/ksn4RrsEg4iWFibLSLpICmUKMqne3vjHeKcRPlhkzlCpBYs7kkegcjsWiNjnjs/eMbjZyyTLmsFJJ0DgkCpy0NvRzAKcMTUVA9/XvBUuakApWKbi76dhEcuW7lJSwIHNT2jf8AcxnfY3ohUWpp9/4hqVCzX1gjEOQ6kso/zCaVBoPeYCIhIl7B6FAylZrhgCB3JJ0AYdy0MwxF6htRXpR4DeJZJ6fbwBYShDtdlUzEB3ILX6tGp8O4uZIylIS6SFirtQ3fUmrRnMKs5SQ7bMW37aD3xbyZkxOVlBOUinbUVJNFX6dYVJ7MCv42Qqcskkucx06/Ug9QYEUhzQQppBmFiSWq98znNBWElOXNnbbv7g8fV+yseNYHLv8A2jCbbkQ+aBTK7QodMFTlbK5yvdtH6tCjsXQye+mX6fyK0CSlsqtlUP7+l4s8dwv+SFh9WO7UIiqAeLXB8RIkLSTsCD/4rGx/KfSPmuuU4bxXutnViqWzB5MtJlgkB2vqT16ftHuHZNEhn1Ldje1flEWCOaliDSvvbq14lnTuU1HKGGr9X2t8Y85oAWcfmdNXgVUTzi5uTq9LtrEOZi9x1hkBUkhaquABpzF2p8doixc0FRKQQNPp74lRNISaUNjrS4vsR9kxEEUd3G2tB8IRXYH1hAw4jb76x4RrtDJJJaocMSQaxHneEawXRb3C8BjVILgkajq2hjX8M8RcuVakFQ1SOujGo7v6RhAWiWXiMto2c7SVcGTVnVeF8UzqABB7kD0rF1P4okFtY49huNKTaDv/AHQotv0ilIyeM6thuIh9Hixxc8kIWgkKQhYYqUELJLiidWADm3qY55wvjk2ZlSmUa6/y0NVrqIJr3ixneIFIOVRSFJNgrMLekS6fzHFyi/gaTgfESqWgzeXLKSCkrUs2BJJJOY09rrE2KxMvzBmACCFc6glIJVTK1C8ZKV4yASEumXY0Aqe8S4LxYhCjMKsxKwuqqMPaTYkZmDtFdrG+S+nTJcpORYC6OAUg0Ni12O8BJyEply0pzr0YoBI3UsUOgubRm+JeLEzCo7KUoOyicxe5qpIsxdqRTTPGMwKKhy2HLy0FrRDbaNFGK3t/9Gk4jiVIDIJSFcpzWCv1Mk80vreMLjccubyzFEh3JYU0LDtD+IeIVLS1Q9H6RTKmuYqGRwT7sVG5nfiIEykypaWCAEpAowAYRQ47jy5h5r7aDf8Ab3xRoUxh+Zq6xhJ2aQqO5NiJ3M9O2kRJd6gdX+6XjyXLzOa02ETSkEkD6VvS94QuQxWBzJchKUp5SwIq1z7031JrA07IRVJChcvc/RtG0EWODlhXmFqDRySasbAun6vW0DY7DZSUgklnajDvCLpcgE/DZQDuSGo9GuLi8RyxvHs9VaPTdr620d4fKlKNh1f0+sUQw1GKIGVlPQmpJO5As9IkVNVlSxJo6iaXAIAOzDWIhIWhIKkLAG4YAdOt/fD5s7KnKEjcFvysfnBGOrgRHg1pBUos5LMBRn0aDZ5CeQevd3V8QB2T1ivwKWJmXy+zsVmx/wCkOr3bxMI+m9g4JZMjk/yr9WRllUa7kkKGPCj7/wBRHGDoTHtqjZj2MSJTHi0x85m6COTA4/A2U2mPwaklZGUJBU7P7IJs5u3xgzCqQlykEE71IL2b0hvF8EZUmQs5cy0vTVJAIdx7TKFd4YmsvNsCX1IZyNtbx+fSbe3jY7Ko8xk8KTzKLjdAFjah7xTzN4sJkxwQKOAdXrRoDVKs9cwB+DxKRLCcIoKQzOoOBoGcFyd7w/iDUKU5UqNObOaML6f5gXCrZTbuG0gibivOIDZQAadgT9PmdYXcraiKRJJo7XNTrtA0wVMW+JHljKwAAV1JJAck6jaKq59fW2/pDQmiNJaJSh66xIUBJSSHS9QLtrU6xDOYGjtcPcC8ULgTvQwwpiUDNHmWrbA/vC4HyMB2iUz1Mz02EeSZWcgChJA95b6xqE+BmQVzJtQLJD17k29BFxTbol7GW85X6jFz4awXmzf5gJSUqIqQ5BGxBs8axfgOShBAcrpzHQjUUpXvE+CkKSySc16m9rde9NI3jjbIcjMcdwPlolmW4JoWJLhn1JEZ3z30Hpy/4jouGmPLKmbLmG/skh/hFcjgaJgzLCVZyFA5cqgCHIdJG1D84UsbW6GmY3zX1I7xGqZvGumeBklwiapJBaoChYHRt4zXFuGHDzDLUQogAuOsYyTXJSaBDWPHaPCuPFCIKsTx6Ekw/DSM2arZUlXu0hppbb6QEk+CSCoAsHLOaU1L6EaRN5/MHfsQ3Z26NAiqfT6wVPlDKg7gn469YRSJUziDQmmh5h2IJZrX1huOxgfKwKQAAylsA1uYvt8ohyZCCaukqA01FfcYEWKwUNsSoMwy0gcwcbAs56nTSAmg/ByisULEOf8AtGb6QyC3GMWoeyUndRz0pZwNwW7wNxDFMhaRV8oBIA0qzX16QUhXkhS1VdklnuaC+jA3e8Z7FzSpZe/S1NhoIqD08CaQZ/EFbO3KAAwAFAA9NWA90PEQYe0ECP0j2Rhjj6eKRy5HbFChQo9mjI//2Q=="/>
          <p:cNvSpPr>
            <a:spLocks noChangeAspect="1" noChangeArrowheads="1"/>
          </p:cNvSpPr>
          <p:nvPr/>
        </p:nvSpPr>
        <p:spPr bwMode="auto">
          <a:xfrm>
            <a:off x="63500" y="-809625"/>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19468" name="AutoShape 14" descr="data:image/jpeg;base64,/9j/4AAQSkZJRgABAQAAAQABAAD/2wCEAAkGBhQSERUTExQVFBUVGBgXGRcYGBgXFxoZHBccFxcXHR8ZHCYeGRkjGhcYHy8gIycpLCwsGB8xNTAqNSYrLCkBCQoKDgwOGg8PGiklHyUtLCwsLywsLCwsLCwsLCwsLCwsLCwpLCwuLCwsKSwsLCwsLCwpLCwsLCwsLCwsLCwsKf/AABEIAK4BIgMBIgACEQEDEQH/xAAcAAABBQEBAQAAAAAAAAAAAAAEAAIDBQYHAQj/xAA+EAABAgQEBAMGBAYBAwUAAAABAhEAAyExBBJBUQUiYXEGE4EykaGxwfAHQlLRFCNicuHxM4KSohUWQ1Oy/8QAGwEAAwEBAQEBAAAAAAAAAAAAAAECAwQFBgf/xAAxEQACAgEDAwEGBgEFAAAAAAAAAQIRAxIhMQRBURMFImFxgZEUMqHB0fDxI1JiseH/2gAMAwEAAhEDEQA/AOGwoUKABQoUKABQoUKABQoUKABQoUKABQoUKABQoUKABQoUPliGkB4lMTmTSJZMh4tJGBdMbRiZyZRGTEZTF4vh52gKfhWhOI9RXwokXLiOM2ihQoUKJGKFChQAKFChQAKFChQAKFChQAKFChQAKFChQAKFChQAKHIQSWFzDYKwVHUdB8fsQmVFW6Gz8GpIct6P+0DwRJmEuDV6+usQGBfEc9PMTyFChQyBQoUKABQoUKABQoUKABQoeuUUs4IcOHDODYjcdYaBAAgIIlS4jRLMWX8EUKyqyuwNCCKgH6seoMaITDuFYPMY2/CfDJUzChil8OYcEhxHa/CPD0EAXA6RuqSs55XdHMOI+GigEkUjH8TwDR9B+LeHS0pYAWJaOJ+IZVTByrBWnTMTiZbQCqLhPD1TZiZaWdagkOWFTc7AXPQRWYrDlClJUGKSQe4jCSN0Qwo9aHSpRUWSCTWg6Bz8BGZQyFChQAKFChQAKFChQAKFChQAKFChQAKFChQAKFChQAKHJJsHhsGSUVbapqG3Ote0JsuEbYwtloliNXUfXYRApLGLTiWLmKlpJUAgkpQlIygAMSWAb8w1eKoCEr7lZVFOonkepS9BUxIMMaOye5b/ADB3BcJmmhqsX10BV9ItK2ZFdMllJKSGIJBGxFCIbFzxOQkYhQmZmUoKURfmYkuQbEqFtIEnTUtyy2AUa5iX1A2FOkIdA8jCqWaAnfYeppBnEMAlJTUJGUAmqnUCQohraU6w7BkmaM1UpL5AaFjny2rcxNiQctQhRCyovbmDHtUCj7RSi2tg2KooT/V3anzgvAJQZiE5X5xUnR9WFt4YheyiLENuA20X3hXCyJ04+fyS0IJKhy5lUABIIUzBRYVJ7mHofcCDxLOlzFBaAQkfy8pJoEjlIf8AuNO0VsiSFEZlEBrpCbUDtqAG79I6l4lm8MkyEysGZAn+UoggmYQvKR7SSQmYzb2bvgSqYoVly1WGbyyFAM7uTlFNoHEcd3wCYPDoE4El5aCSCaOx5SalnLFqxYcQmJmFK0h25VAA/wByXf8A6oglyCgDNQmt0GwYBrXUSX2EE8Nwqcq050JzoYv5ijmCgUkaP+8aRiuQaLLhGIAapfqwjovh7xRkS5LNQd45pIwUsN/NSX2Qqm4c+94sTikIoF5gHqzO4bNejNQRquTGWNvc3PiXxQZooXDdmjm3F8Sp6ViwXi0LSzkaOBm1d7xVT8KkH2ixNTlNB6Gr1p0jSr2JUK3AeEYgy5hnPlKQySQSMyqaA/lze+AeOTs8zzB+cMprEgBzXcNFlPlylJSkzAgJStVXcqIGyf6QBTW9YWGwBMuakTMtEKUlTXCqZXqos5Zn5YmWJtcFppGb8ksa2grAy2zKsUAasSSW+T++C18LmOShWdIuQktmqyS+41tGx8BYzhqUy5ePRJCucqVMQpycxyBTAl27AC70jlcTWjneMkZVkaGo7Gv+IHPSNd45weFSpEzBpHlqKnKZhWKtlDGqDRdLbRmeVzoK0vp8YHjadEJp7k/A8KJk0ApCgxcGmmUe4kH0gfFYQoUUnT/X0i34LihJQqaNVBHuGZqi3+IG41PTNUFihVf0v3c1iKZVFURHkOIgnh0jPNQm4UoA60cEn3QhEE+SUKKTcFjEcXviHAZFvQgt0rUGnoIq1SQKu4IoRvsQawADQocJZ0D/AHeCcFw5U0TMt0IztuAQD/8Aod4aVgCQo9IjyEAoUKFAAoLKTlFeW4G5sfkIaWpykH3m/W0SIWMoSevd6720DdIcVbLTSTsMMgKQmgZKc5zKyB1Eij3smgrFfh2BJqQNEltexp/iLLFSjlCQX/lSy1y+QLPajwHg0C5WUu4YWb+om4pZjA7bBhcnByFmgng1KkDKss1CFMkAF9bNq8GcPlqwxKuUclCVJ9okPS75QRbWBUpWlORIAFytDkkPR1GgAewAhwwiMileaAoKD0zk0dwxqHN+saRxtK39uWAuKy1zlJWEqPKbhz+pyAT+oj0MB4nClKEqJBEwksNGo5DBnBcNpF6vAIMmYhC1Z5SUzTnYZkkhM3LldkjOhY19saVr5uBWnKJkwJJAYDmLEMKa00+MXFxS2j9/4E413PcOVmWuYFLCnSkFILqWXoFO4ptpeBuHEDOmYAQtC0CvsLACkK7BQA7E7QV5bVQcgBcJCnUKMSdqQ+RgiEhVBqGq4+ULI1xYiGUhw3lyakF8pcUAyjMWaj7uo9o9RhU5PZdy+wcU+piyweFd1PzEi4uKb66Q0rcO2Uhx7Jy0sO+sZa/A6IpaJjUGUbNWt6s9WeI1oKiAVFzv6P8AOChxhCVZi5LByGIo7HTdmtFbiuKZicrh6u5DMfjpBqY7LKVg0uMxffdtb2/1FiiTLAUQRd0t+lhpd3eM3LnTFMPp+8SzMEqjls1QSWpvbpCt+Q5LQ4hKCc1Qqxvoxg3hkteIJCEJpqVBP+Yoxhxys3ssXLupqq6B9LCJMHIzrCOVLqABYBIKqAlR9lINSdA5jbHPHF3NNobhOW0eTQcT8zDjnQiuyn+gNYoJ3FEqUAaDVmGrxHxrh6pM1UpSkrUk+0hYWneihfSBBhvZcsS7uBuer7RU545bwTQaJw2lyW07FS2YJTXU3Z9D16wLNxGYnLaoAYE3o5boPdFUuTlJBBDVcHXrtHn8SQaK9Wf/AHGavyS2HTZGU0OU9PaFQPe502gxWLmEZVrdvyr5i3UNUmkUv8WaF9XAEEHiF0qDhwoHl7VsbE602MJykgskVikijBI3A9WvZ+kNxPCAslSFpILlgeYGqi4P7xLLxckA38wbBSkku+rFN2oGp7zFSApTJaY1QUsBZyWJ5ab1havIqKrGTgZUqUAEeV5ilEuMy1LANDdkBKa7GIJkhQlqCqKQpJqRVKgf2HvgnELClVIN6Ene7vfrE+GRLKQ5yqvlLqDAlgetouLQmUbPcNo9vswbws5VZhokubXof/En4xPNwctfs8qgzAuEqB2zWr/qGJkBOHCX55sw6iiEDWtHWSB/aYH4aBBfEsQZ0tJzJ5czgmrKKW+R11ihUGMGSJJyzNWd7MG9a+kQImhmPeI03wNjUKq4YPp9K/dYtOEycyZikpLME7s+ZQsN0pL9IBEgG9emvp/mNBwgJRKQCWKlFWU/35U2/s+PWEk09wRm8VL19/d7xAUwfjWJAysW+IFfgIFcNcu9mp6l4Jc2IghQ5+kKJGTIDkDej1+MSrkqzlCWUqqR9TVmtq0X+G4fhUJfEFaeUqQmUoKVMpy1KSEpJFVdKRU8TxfmLzeXLliiQlCcqABvqTubmNoY5OOrsU6QaSFzDQuEoDaDKlKCHFzlSTSkDy8LyOAQFOQopYKAo6SRUAlieoja/hb4LRip6JmIyrlqzES1EVAdIUQalJU7aRJ+KuCUnKyCmVLOVK+Z1ApYgnKEpDoSyRqT6axblagl/fiHqQjKKl3OeqfWpDitQO2hPWJ5dAkFZSCVO1LMwp2FIacKQpncWdBCqtT43tBWFww9pQcgMAmhG6tx8zsI2yPBiitLuVfT/wBZNuQNhkKLKPJ7QzMXO4/qL6dawZmABIDOCytbbs/2IKmpKmVRmAoGYWb3QHOkMMtXNtafZD+kcEpuQ+AaYphSu7n70i0TxNJSx5XBqbV1pcVNop5gQxvm0swGsNJUutVMLsW6j0NHiQLCZxhk5eUkBsySe76MfS8RPMmkFRKUk+0oljq9b94ikyKuUuxs+jekTTZ5UXWcjJoaqJNBl0bv0g+Q0vJGZKAXzu2jH3u29WH1iDFSkhlIWAXtV7O7MzaXiCfPc6xpvAnhg4yYoEfy03UWoaUG5avSGS2iqwqJqyAn0Av7gI0XCPBGJmqOcKQhipyEgmwCRnUnK7mtqax0zhHD5eFSUSUeUhLhU5gVZtk7q3ffWKbiUyZ5ilFS1JU2ZSwAvKCA7CuUOnqHekdGHA8r0ohzZUI/CdZPNMTKa5K85I0oEgC+8WfB/wAMZJzpXNUpSafyw5Cri7jUU6wejAKnFBM5VVMAonL0Uk2B6fvF94S4XM8mehCgFstgpOZOe1nFH66xtm6TRHVquicWWbb2r9/kYTjP4Z/8aZQXmUWUqcpKXcswYAP0d94AxP4RTweSdLUoaHMljVw7EPeOk8T4SuTgZJnEJmGW0xCWyPylt2BfWMxw/hU9cwgTFJQHJKSQAo6jr3jmalSaO/Fh9SMpSlVGQxv4XYpKVFlk0b2JgNf6VZhRzVOkZnGeGp0s8ySD1BHzjrvFj5aSEKUoguVvmOYDc/mAaulIdw/xEpaMmKEuZLNC7FQenq2saThKO+1HM4SfCujhszDFJIPyh6MOSzPHSvHHg6XKGeSzGyRYdm0jna54Dioa4jFysleT0YdvaAJP29fWGpmNVPK1GJJ0qqta2YUhInO4hpZq0IszbbbViBk0jEBjLypOZq5QFUc0J72oYLkYNKw4UomuYMxG2ub1sN4q1T66011fQntDkqUnmSXbXvqNXhBZaYiSycvMzUBBGh36bDW8V8yU6j5aSSxdLOwuW3YB3Ya0gyXjwWVMCmf2hfbVxRzWzwEJZdw6gHUCztWhJFPWGpNcjodhpieYAEEylAuaFTXHrAkrCEhg2buAG7kxaz5AmpL0Lu5YPckm5rT1itXKKaEpNrXHQ9R9Y68bxTT17Pz2+pLTRJgMAuavy5KVTVsSyRYC57VidE7IsJUkpUlQpQEEEX3qCfWNJ+GuFR5s9alSkpKPJdb82ZQUcjEHOMqbDXS8b/8AEj8O0TsNLm4dAE9IKzUDOCxyHVzXKbaUd4Uk4pJ00NLa/wDBxDHk53cF3NLB1Fxa8QzlCtKlq/Pu8FyuVf8AMTmSCQpBOQuHdOpDHXpA+IksKHNQV26HrGbxtx1Im9yP1P36wof/ABh1SgncpEKMaYy/RIlmSjzMoKSTypaYoKIJznVmYDQRVT5qVEh8qBsAffVzWGT5xVV6R4JFAasXqekd2DDkyT83x4RrklFKl/k7B4J4lL8rCmSOfJIlLNP+TMxTf8qUlVf1nrGc/FLxLLnYidJkLK0CYglQLy1EA5wlvyBeUvqQrvGY4dxcyZBl5lJc+YhSQaLyNlcEFJIcPoCqK/DpbnLHRiCAWDAEBrUjPI3jeleKMPTi6k92eS2FSAVaBuVNbkEFw1h66R5JOVQIGtn073eJConmJzEuSTd931hiSo25vj1eORs04Dv/AFKWRfL0163uO7wPxHHpUwSokANVLHq7XqTAE9TsC3uY+sE8LwoUoqVUIZWXVXMAw0Bykqr+mBLuHIzDyTOUAKAa09w3PSDFycgyy1uK2U1dRQ3jzF4tRNSeiQwHcl3ekRGfRul6V+Tf4hXZXA5ayj2jalxfTWzfSAsViHYCra/t+8eYhWU1DHbQCIUre8UiGG8J4UvETBLQ2Y2Be/3V+kd1wWHRw7BhCMrgM5YOs3WfnGU/Djw6lKPOUcq1+yGqlNKV1N/dG+4dgwZhWtToysHejFybMXYVFQ3WKjfNWZNptJmen+LFyZQTLCA6WUDzBT6qSXBJqaNc7RkBi583lGYIJcIQFFNb5QXOX+lyBpaOqzeLIJZCEKqgWP5napRoL1o+kDnxHMQWTJlvlf2juRomlA8a449S5bY390j0V1PTY1UYr72UnhmeoSkJmSphDhJAlrYg2UKezSu1I6BwXD5JmbMopUE5UqBdLBTi9RzA1D/CM5I8TYgzMglS1BQJzgkoSHYOWcquWF9xeLnDcQ5h+ZSSxP6XTmb1Ye+I6jJlezVed7+5h7rdoK8RyBNVlU4SMpJZ6cwIrStPsRj+O8RmISqXhpKxscqg7g2e9q940mN4qy8yiAGSK0HMvKm4q6iB6iKLHcbxsuamWmXKUhZZKzmABf2VAPXL729IfT5Mm0av5uiZJRpmCXwiYSfMK+ZqsrWmY01qI13DOASjIKUKAWwLsXV/S/WoobwPP8cKzmWuWgKSVOxU4y9kl40GH8U5EKKkymSB/wDIoVyuw/lvdhHbkWXvh383Y8zyuKepxXjhMBwSPMkGWpOUpdIzBvtn+Ucj8Z+HzKmKUli12s2/pHcOI+LMNNQkpfOKgN6FJoLjptGV8WoROl8ssOzhT1aOGadu1RhpcK8M4dLxDXttBEshTsR2iTjPDPKW49kn3HaAZUxnFGO4jIoJXIa56sxf3fGGyEnMQCkUJ5iwoDvqRRusEzMy3UtRUu1akNQDs1aRGJW3xY9P9wDoj8xgMrncA67NBGFx6kumocZVJBYkWaI1SQlIIJz5i4sGYNXd83o0Q3BLsbh79oGvIFrLkjJmCkmrBNczXfajb60iQyEkEUPWyiCXL0c1FDp2gHh+JyGwVmZxbWjbEfWLpUhAKcjuEgEuSDcHtsRvvCToB/hvjowOIEyZKTPQpctSgWcJALhIsJozdqdXjqfiXxbKWP4mSUzZcs1BstAlhYA/qCk62KT2jkHFklQq6qBmcksHqT+lINmpe0M4XxGYZS8Or/jWuVmJfMnm0D/mf3d693TShdPlkZdbqnwyrxS3KlK5lElSlMxJUxPxJiHDzOYPqe7dW1gjGJzKUU2KiR2eghuCSiy3alQHIehIrptrHT1HTZMLSadUJNM9Vkf2B6EgQok/9HJqJspjWq8p9Roekexza3/tf2ZYOFlzm3qOsSPE+OlMQpmzOWZmUCyx76+ogRM0Zg9QKkOxI6HePpMWWPSdPqb3owa1SJV4c5wkkUajgh9i20EKDpA9wf3lrVOt6CIsOHcigqQXL1N+vUP6QSuxalAdE3b9z74+QySbdvvudSoCVJI9m7s25Pzhs4FBNxta1LtR+kGpPKxQClw5J5q3atorsWamrj7AiEJkKiT96xY/weQMSyqOygau4CgNGZq/tEWHlMgkAEs7m42AYO9jpDROfKSzix1OtdmgGkTrS1r3tbpAk6c21Ld4fMxLgmo+6CGJw2YBy1Ca0igq3SB1rKi5NTGi8F+G/wCKnsr/AI0VV1OifhWKXA4VS5iZaAFKWQE3uaCPoHwl4Nl4WQlIGZTcyjqTf4wIym6PcNhMrSpdCpwCxLBqqoH2tqRAHGfEacKnyxOKpgdwlCBU/wBop/3E9IXiPibLVLS4DMW1HVqs4evSMjgeHieolwmWmql/lYXY2Lf00G+ket02OkmzB4Fk/M6LKVxadiDmagetQf2iww3DlzqTKIo6XqW/UbN0DP2h+HnoQAmTypIpMuVChzJUk8o0ZQfoNZVcSShBUx8tAdTCpDsWYuerf5j0MnUZKWLEt/PgxXSQjN5Hx2X8h2KxPlSlCSUJKQAXICQo0DlqdtrdCvC+DKZSs6gFmbmURV1FPXRi4ApWMPxnxMSMknL5b5rkpBJdRehKT1qLRtPCqlpkqJD5llVaUyjKB6dY87rOm/D4d+WdmGbk7JvEPCvMkrlrWKpRVstUrzDWgce9mgbCYr+W0xWZGYoz5QA4pvQOPQ+kFY0mZnQU5XQsOoEgPb0dqiH8I4CUg52VLnJdaHBAXfOC1BcEHptGPTKM8LUvJpJJK39DFeL+DLQTPQSuozUcnQEkWNAOve+WTxdSeo1B+7x1XGzkSphkrUlSSCb1CauSCaJ+VNDTO8d8IS2UpCSsKqAFVB6FawlCdXvHZj6jJGPpylT7Ps/mdeHqkoaZx1R/Up8DxaSoAqlkCzpLMdiC8arhvEZMxOUglrOx7xzGXmlLLWNGVY+pZ+8aLhqVulSHL0Y0IOj03cPHk5p5dXv/AF/k7cvR9PPC/TVS5W7371Xb6bMH8ccLQXKEZUl/9+kc2mS8pIMdu4hwwqQD7Tgmla/UMxeOVeJOHmWsuGI+UZtHhQlexXYbEtXah7aH0j1a7u1fdAyFNTQ3iWW76Ud4k1TCAA7hu4e+0e4iSnKFJUTTmDMAX0YklqVID7Q+TLUpSqO1SWcDR/f84eZGYEJcNYaDdv2I3gbKqwBa7M9L/faLPBcZSgAKlpUCfbNVGr5STZPTaAVSFBklN7Wc/b/GIki40O7O702gJLHG8RzTCUp8pJUSEJJoCfZe5pEUpQTMSo0S7EkPSxoDpE3DFyghZmoVMORSUgFsqvyqPY/CIjL5W71B9FU9BVrxUHvSH8R3lOKH6esCzSR066xPMmkZXSEUFAGf+ruS8Ty5Dq5hRIKlf2ivxoPUR9r+Iw9Z0etyqSW/0OXS4yorf4Veyvd/mFBq5ZJJMwAmpGY0O0KPmPwrNrRY4JBxchcsf8qAZgAqpZSO1SpFP7kI/VFBKwpUHYs4Gb8uj9zUUifhnEVyJqJqCykEEdWLsekW3HJaPOzS2TInnzUozJJSSASkpSS2VSikbgDYxy5lJS3NFTRUpBZ3LO37w8Y6vNXp/uLCaoBIClBTBgCHfQPr6vp0gefLNFEORd/lXT9owux8AisYpmBLPY/e+0QyxmUAXqWoHPoIfiSSq1ae+FhQpKyeYKDkEFiOtK+6GT3LGemrkoQwoBzG1Myjrpv7oEnpDADWz96/GJlzDqfZ9qzJ+LEmlt4FOJABo+zje0Eedy2QzZVQLv8AZiabqBszQjNSQXCs9GIbK7sSqmz21jzzGJ2jXKo6vdexMJVbNt+GfhdapvnFk5banqY7KqUUpqranaMN+H0wDDpUDcRoeIY5RTQkk21tSFpo5ZStmN4yUOVzprS8wSlA9qYQGKRWgCtT/mIl4tSi60eUpBZEpLjyykjKokFln+lmS2sQTPD8xc5SyHUAcrioDklq3qYG8xOHmITMSqYVKYSkllKFiR+lrvo0e10+aGmr3LjF8stJuJCEebOWUyyoppVWcpzJcaJUfzd9YyuN8STJ8x/YQ7plpPKgkAKyvVi1YsZ+CmT1FU+YAcqUJSacoJEtUxtQmyRzEsKViFXh+UkpCSrMWatVKOhGgAbuVHQR1+tj6eWmDuXnx8ilhnk3fB5w3DqmHIl3VyhsxLmlk1jr/BZACLGilJLvowFNLH4xnPCvA5SSJjMGCASVHMs1dOUPmIIFKAA9Y23CZGUJpXNNFdvMp6bRwe1ep9WMYmmOlaKniktYzqAdKZa3HsuwcB2o5avSBOHeIjknmY4EnKtqkhKkCjGjOklwSKxoeJYZ3q3Kuuns/ux9IyPiDCmXKxEwDKiZIShgFNmUU5SyrUzPlpV44umkoqVnRjjHI1CX93RR8Y4rK86ZMqUrUlRoUrLJACCSHSlxpd4L4bxMlAIXyuMwI/OpzkluXUkC7WtagxmOxBITYgpGuovD+H8YXJUFpPOkEIJqEE0K23Y3j0deLPH05dlszoj7OmoPLvqvi+y2/Y1/iHwt/FJzoWMwFCdgKIf9G23UUjK4WZiMLMMpYYggFKqs50Y/EFosJXiQJUmVKUQQlIKiaLXdR/pFWA6QXOxhmMJgBXopg6B6VroPXSPGyYpwnalbW3JcM8ceN480bi1ta+wXh+MrCAGP2XA90ZTxklRSSpNjXoXrHQuGcNzh2Lb0agf5RT+KcGnySQm7h/aNElRoK+y59Il/E8OL944wsxOlTEtqBHpSSMxHK7AwzzNuw90EK1bnQESpjGpbUfSHrxZqHYV7h6EU7xCcrPrrERDU+O0TLd2UmTzZuhGbrrR29C8MEpJQ4VzAhksajUvYNHvlBnBBoHelb69vjEUqWVqAFC/+okAmUtiASGNTYu/KfhFnjeGoRKSpMwrW6gpGwDZfe9rxT+StJUguCguR2oXr10eLoYNU3yloScyk2T05Sw9WeE+24cdihnTSSxJZt36+naLwgyMMlaj/ADZ5zB//AKk0QDSxUCqn6EbxXrwssTEiYrKirkByWDtSzq5X0d+kLjHEjiJpmMEigQgWQgBkoHQBhHXhxuUtlsK63JP46TrJU+v8z/EKK1jCju0P/l9yNfyJZqGP3aPfLGYML0Y7/SPXdL/pLH1qPqI8nCo0qIOoUckNaCOweFAJDZklr09BUuKCCky0kOVF7MOUCgrWAStQDu7ith2qLGIDMc0u3QM8eO0zTYfj5IBtcZiKUeoF/SBMOtL81fnEk5bubn7f1iEL07PDEOnYnMwZgBQadT3MNDszfCuvwiTESihRAIfcOHfSIzKUmpt9+v8AuAD1Bs9hEhvEuIxxnqQJhSgJGXMEk03LVNfnBXmYdCFBKVTSpIAUo5cimqRvWxb6wwqzSeCsYRylbJS1D92jp2BxUoJuBTXXpHAsLiSmoJBjX8B8RkqAXUbPQn7r6Q7tmconTsTK8xiBlaoa76GM/jMAqStc5s86YSPNIBKEtZIAp8qQHhvGChMAljOhWVilRUQ6jnOVWjMQxAYdxFviuJlVKHtT798W700u5fT5FhmpSVrwYvFpIOoAtuTudaxN4Z4RMxOJTLBIzZitf6UtzK6GwGxIi9XhEKqoNuWi74ZhkSsPMCSnzJxCCzumUKt3USRSOX/VX5lx4Pq113R5YtYdpOlv2+P05H4LiHn4uUmW6cPLWlKAkhIIDB32Le5o3mGwn/G9GKqVNyTfXWMV4aw6f4iWkIcggkbD7EdITLc5bbEdj8aRr6znFWeT7Tx48WSMMXCX7lXOwoWun5SqmV35QPS/zis4nhgcHMluzyCpIzZgFIAtt7SaRp5kvIXu5APu69RGQ8WKWnykIANFg5afl1J5QG32Ea473R5sFeSPzOO8RwtiBQj/AH8YqSGUHZnr+8aybI8xKmUhgpqKCj7vhDJHCZSeYgzFflcMh0l1JVm9p0g2MZQ9S74Pq+r63p4RcVK38DOT8GFLyI5lNYOaamlhW8aLhPDiEstXmTFMcoUaaVKWyswvEcrArUpOV0EJZxQ5QbU0Ib3Vhw4mqUop5AhIVVZJUpOgASwzPUEmwG5bd3OTkj5WeS4qEm3XBqMLhgEc0w5nKlJS2QHZ6fekZDxWmfzzJedaR7RQkhSXc/ksn4RrsEg4iWFibLSLpICmUKMqne3vjHeKcRPlhkzlCpBYs7kkegcjsWiNjnjs/eMbjZyyTLmsFJJ0DgkCpy0NvRzAKcMTUVA9/XvBUuakApWKbi76dhEcuW7lJSwIHNT2jf8AcxnfY3ohUWpp9/4hqVCzX1gjEOQ6kso/zCaVBoPeYCIhIl7B6FAylZrhgCB3JJ0AYdy0MwxF6htRXpR4DeJZJ6fbwBYShDtdlUzEB3ILX6tGp8O4uZIylIS6SFirtQ3fUmrRnMKs5SQ7bMW37aD3xbyZkxOVlBOUinbUVJNFX6dYVJ7MCv42Qqcskkucx06/Ug9QYEUhzQQppBmFiSWq98znNBWElOXNnbbv7g8fV+yseNYHLv8A2jCbbkQ+aBTK7QodMFTlbK5yvdtH6tCjsXQye+mX6fyK0CSlsqtlUP7+l4s8dwv+SFh9WO7UIiqAeLXB8RIkLSTsCD/4rGx/KfSPmuuU4bxXutnViqWzB5MtJlgkB2vqT16ftHuHZNEhn1Ldje1flEWCOaliDSvvbq14lnTuU1HKGGr9X2t8Y85oAWcfmdNXgVUTzi5uTq9LtrEOZi9x1hkBUkhaquABpzF2p8doixc0FRKQQNPp74lRNISaUNjrS4vsR9kxEEUd3G2tB8IRXYH1hAw4jb76x4RrtDJJJaocMSQaxHneEawXRb3C8BjVILgkajq2hjX8M8RcuVakFQ1SOujGo7v6RhAWiWXiMto2c7SVcGTVnVeF8UzqABB7kD0rF1P4okFtY49huNKTaDv/AHQotv0ilIyeM6thuIh9Hixxc8kIWgkKQhYYqUELJLiidWADm3qY55wvjk2ZlSmUa6/y0NVrqIJr3ixneIFIOVRSFJNgrMLekS6fzHFyi/gaTgfESqWgzeXLKSCkrUs2BJJJOY09rrE2KxMvzBmACCFc6glIJVTK1C8ZKV4yASEumXY0Aqe8S4LxYhCjMKsxKwuqqMPaTYkZmDtFdrG+S+nTJcpORYC6OAUg0Ni12O8BJyEply0pzr0YoBI3UsUOgubRm+JeLEzCo7KUoOyicxe5qpIsxdqRTTPGMwKKhy2HLy0FrRDbaNFGK3t/9Gk4jiVIDIJSFcpzWCv1Mk80vreMLjccubyzFEh3JYU0LDtD+IeIVLS1Q9H6RTKmuYqGRwT7sVG5nfiIEykypaWCAEpAowAYRQ47jy5h5r7aDf8Ab3xRoUxh+Zq6xhJ2aQqO5NiJ3M9O2kRJd6gdX+6XjyXLzOa02ETSkEkD6VvS94QuQxWBzJchKUp5SwIq1z7031JrA07IRVJChcvc/RtG0EWODlhXmFqDRySasbAun6vW0DY7DZSUgklnajDvCLpcgE/DZQDuSGo9GuLi8RyxvHs9VaPTdr620d4fKlKNh1f0+sUQw1GKIGVlPQmpJO5As9IkVNVlSxJo6iaXAIAOzDWIhIWhIKkLAG4YAdOt/fD5s7KnKEjcFvysfnBGOrgRHg1pBUos5LMBRn0aDZ5CeQevd3V8QB2T1ivwKWJmXy+zsVmx/wCkOr3bxMI+m9g4JZMjk/yr9WRllUa7kkKGPCj7/wBRHGDoTHtqjZj2MSJTHi0x85m6COTA4/A2U2mPwaklZGUJBU7P7IJs5u3xgzCqQlykEE71IL2b0hvF8EZUmQs5cy0vTVJAIdx7TKFd4YmsvNsCX1IZyNtbx+fSbe3jY7Ko8xk8KTzKLjdAFjah7xTzN4sJkxwQKOAdXrRoDVKs9cwB+DxKRLCcIoKQzOoOBoGcFyd7w/iDUKU5UqNObOaML6f5gXCrZTbuG0gibivOIDZQAadgT9PmdYXcraiKRJJo7XNTrtA0wVMW+JHljKwAAV1JJAck6jaKq59fW2/pDQmiNJaJSh66xIUBJSSHS9QLtrU6xDOYGjtcPcC8ULgTvQwwpiUDNHmWrbA/vC4HyMB2iUz1Mz02EeSZWcgChJA95b6xqE+BmQVzJtQLJD17k29BFxTbol7GW85X6jFz4awXmzf5gJSUqIqQ5BGxBs8axfgOShBAcrpzHQjUUpXvE+CkKSySc16m9rde9NI3jjbIcjMcdwPlolmW4JoWJLhn1JEZ3z30Hpy/4jouGmPLKmbLmG/skh/hFcjgaJgzLCVZyFA5cqgCHIdJG1D84UsbW6GmY3zX1I7xGqZvGumeBklwiapJBaoChYHRt4zXFuGHDzDLUQogAuOsYyTXJSaBDWPHaPCuPFCIKsTx6Ekw/DSM2arZUlXu0hppbb6QEk+CSCoAsHLOaU1L6EaRN5/MHfsQ3Z26NAiqfT6wVPlDKg7gn469YRSJUziDQmmh5h2IJZrX1huOxgfKwKQAAylsA1uYvt8ohyZCCaukqA01FfcYEWKwUNsSoMwy0gcwcbAs56nTSAmg/ByisULEOf8AtGb6QyC3GMWoeyUndRz0pZwNwW7wNxDFMhaRV8oBIA0qzX16QUhXkhS1VdklnuaC+jA3e8Z7FzSpZe/S1NhoIqD08CaQZ/EFbO3KAAwAFAA9NWA90PEQYe0ECP0j2Rhjj6eKRy5HbFChQo9mjI//2Q=="/>
          <p:cNvSpPr>
            <a:spLocks noChangeAspect="1" noChangeArrowheads="1"/>
          </p:cNvSpPr>
          <p:nvPr/>
        </p:nvSpPr>
        <p:spPr bwMode="auto">
          <a:xfrm>
            <a:off x="215900" y="-657225"/>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19469" name="AutoShape 16" descr="data:image/jpeg;base64,/9j/4AAQSkZJRgABAQAAAQABAAD/2wCEAAkGBhQSERUTExQVFBUVGBgXGRcYGBgXFxoZHBccFxcXHR8ZHCYeGRkjGhcYHy8gIycpLCwsGB8xNTAqNSYrLCkBCQoKDgwOGg8PGiklHyUtLCwsLywsLCwsLCwsLCwsLCwsLCwpLCwuLCwsKSwsLCwsLCwpLCwsLCwsLCwsLCwsKf/AABEIAK4BIgMBIgACEQEDEQH/xAAcAAABBQEBAQAAAAAAAAAAAAAEAAIDBQYHAQj/xAA+EAABAgQEBAMGBAYBAwUAAAABAhEAAyExBBJBUQUiYXEGE4EykaGxwfAHQlLRFCNicuHxM4KSohUWQ1Oy/8QAGwEAAwEBAQEBAAAAAAAAAAAAAAECAwQFBgf/xAAxEQACAgEDAwEGBgEFAAAAAAAAAQIRAxIhMQRBURMFImFxgZEUMqHB0fDxI1JiseH/2gAMAwEAAhEDEQA/AOGwoUKABQoUKABQoUKABQoUKABQoUKABQoUKABQoUKABQoUPliGkB4lMTmTSJZMh4tJGBdMbRiZyZRGTEZTF4vh52gKfhWhOI9RXwokXLiOM2ihQoUKJGKFChQAKFChQAKFChQAKFChQAKFChQAKFChQAKFChQAKHIQSWFzDYKwVHUdB8fsQmVFW6Gz8GpIct6P+0DwRJmEuDV6+usQGBfEc9PMTyFChQyBQoUKABQoUKABQoUKABQoeuUUs4IcOHDODYjcdYaBAAgIIlS4jRLMWX8EUKyqyuwNCCKgH6seoMaITDuFYPMY2/CfDJUzChil8OYcEhxHa/CPD0EAXA6RuqSs55XdHMOI+GigEkUjH8TwDR9B+LeHS0pYAWJaOJ+IZVTByrBWnTMTiZbQCqLhPD1TZiZaWdagkOWFTc7AXPQRWYrDlClJUGKSQe4jCSN0Qwo9aHSpRUWSCTWg6Bz8BGZQyFChQAKFChQAKFChQAKFChQAKFChQAKFChQAKFChQAKHJJsHhsGSUVbapqG3Ote0JsuEbYwtloliNXUfXYRApLGLTiWLmKlpJUAgkpQlIygAMSWAb8w1eKoCEr7lZVFOonkepS9BUxIMMaOye5b/ADB3BcJmmhqsX10BV9ItK2ZFdMllJKSGIJBGxFCIbFzxOQkYhQmZmUoKURfmYkuQbEqFtIEnTUtyy2AUa5iX1A2FOkIdA8jCqWaAnfYeppBnEMAlJTUJGUAmqnUCQohraU6w7BkmaM1UpL5AaFjny2rcxNiQctQhRCyovbmDHtUCj7RSi2tg2KooT/V3anzgvAJQZiE5X5xUnR9WFt4YheyiLENuA20X3hXCyJ04+fyS0IJKhy5lUABIIUzBRYVJ7mHofcCDxLOlzFBaAQkfy8pJoEjlIf8AuNO0VsiSFEZlEBrpCbUDtqAG79I6l4lm8MkyEysGZAn+UoggmYQvKR7SSQmYzb2bvgSqYoVly1WGbyyFAM7uTlFNoHEcd3wCYPDoE4El5aCSCaOx5SalnLFqxYcQmJmFK0h25VAA/wByXf8A6oglyCgDNQmt0GwYBrXUSX2EE8Nwqcq050JzoYv5ijmCgUkaP+8aRiuQaLLhGIAapfqwjovh7xRkS5LNQd45pIwUsN/NSX2Qqm4c+94sTikIoF5gHqzO4bNejNQRquTGWNvc3PiXxQZooXDdmjm3F8Sp6ViwXi0LSzkaOBm1d7xVT8KkH2ixNTlNB6Gr1p0jSr2JUK3AeEYgy5hnPlKQySQSMyqaA/lze+AeOTs8zzB+cMprEgBzXcNFlPlylJSkzAgJStVXcqIGyf6QBTW9YWGwBMuakTMtEKUlTXCqZXqos5Zn5YmWJtcFppGb8ksa2grAy2zKsUAasSSW+T++C18LmOShWdIuQktmqyS+41tGx8BYzhqUy5ePRJCucqVMQpycxyBTAl27AC70jlcTWjneMkZVkaGo7Gv+IHPSNd45weFSpEzBpHlqKnKZhWKtlDGqDRdLbRmeVzoK0vp8YHjadEJp7k/A8KJk0ApCgxcGmmUe4kH0gfFYQoUUnT/X0i34LihJQqaNVBHuGZqi3+IG41PTNUFihVf0v3c1iKZVFURHkOIgnh0jPNQm4UoA60cEn3QhEE+SUKKTcFjEcXviHAZFvQgt0rUGnoIq1SQKu4IoRvsQawADQocJZ0D/AHeCcFw5U0TMt0IztuAQD/8Aod4aVgCQo9IjyEAoUKFAAoLKTlFeW4G5sfkIaWpykH3m/W0SIWMoSevd6720DdIcVbLTSTsMMgKQmgZKc5zKyB1Eij3smgrFfh2BJqQNEltexp/iLLFSjlCQX/lSy1y+QLPajwHg0C5WUu4YWb+om4pZjA7bBhcnByFmgng1KkDKss1CFMkAF9bNq8GcPlqwxKuUclCVJ9okPS75QRbWBUpWlORIAFytDkkPR1GgAewAhwwiMileaAoKD0zk0dwxqHN+saRxtK39uWAuKy1zlJWEqPKbhz+pyAT+oj0MB4nClKEqJBEwksNGo5DBnBcNpF6vAIMmYhC1Z5SUzTnYZkkhM3LldkjOhY19saVr5uBWnKJkwJJAYDmLEMKa00+MXFxS2j9/4E413PcOVmWuYFLCnSkFILqWXoFO4ptpeBuHEDOmYAQtC0CvsLACkK7BQA7E7QV5bVQcgBcJCnUKMSdqQ+RgiEhVBqGq4+ULI1xYiGUhw3lyakF8pcUAyjMWaj7uo9o9RhU5PZdy+wcU+piyweFd1PzEi4uKb66Q0rcO2Uhx7Jy0sO+sZa/A6IpaJjUGUbNWt6s9WeI1oKiAVFzv6P8AOChxhCVZi5LByGIo7HTdmtFbiuKZicrh6u5DMfjpBqY7LKVg0uMxffdtb2/1FiiTLAUQRd0t+lhpd3eM3LnTFMPp+8SzMEqjls1QSWpvbpCt+Q5LQ4hKCc1Qqxvoxg3hkteIJCEJpqVBP+Yoxhxys3ssXLupqq6B9LCJMHIzrCOVLqABYBIKqAlR9lINSdA5jbHPHF3NNobhOW0eTQcT8zDjnQiuyn+gNYoJ3FEqUAaDVmGrxHxrh6pM1UpSkrUk+0hYWneihfSBBhvZcsS7uBuer7RU545bwTQaJw2lyW07FS2YJTXU3Z9D16wLNxGYnLaoAYE3o5boPdFUuTlJBBDVcHXrtHn8SQaK9Wf/AHGavyS2HTZGU0OU9PaFQPe502gxWLmEZVrdvyr5i3UNUmkUv8WaF9XAEEHiF0qDhwoHl7VsbE602MJykgskVikijBI3A9WvZ+kNxPCAslSFpILlgeYGqi4P7xLLxckA38wbBSkku+rFN2oGp7zFSApTJaY1QUsBZyWJ5ab1havIqKrGTgZUqUAEeV5ilEuMy1LANDdkBKa7GIJkhQlqCqKQpJqRVKgf2HvgnELClVIN6Ene7vfrE+GRLKQ5yqvlLqDAlgetouLQmUbPcNo9vswbws5VZhokubXof/En4xPNwctfs8qgzAuEqB2zWr/qGJkBOHCX55sw6iiEDWtHWSB/aYH4aBBfEsQZ0tJzJ5czgmrKKW+R11ihUGMGSJJyzNWd7MG9a+kQImhmPeI03wNjUKq4YPp9K/dYtOEycyZikpLME7s+ZQsN0pL9IBEgG9emvp/mNBwgJRKQCWKlFWU/35U2/s+PWEk09wRm8VL19/d7xAUwfjWJAysW+IFfgIFcNcu9mp6l4Jc2IghQ5+kKJGTIDkDej1+MSrkqzlCWUqqR9TVmtq0X+G4fhUJfEFaeUqQmUoKVMpy1KSEpJFVdKRU8TxfmLzeXLliiQlCcqABvqTubmNoY5OOrsU6QaSFzDQuEoDaDKlKCHFzlSTSkDy8LyOAQFOQopYKAo6SRUAlieoja/hb4LRip6JmIyrlqzES1EVAdIUQalJU7aRJ+KuCUnKyCmVLOVK+Z1ApYgnKEpDoSyRqT6axblagl/fiHqQjKKl3OeqfWpDitQO2hPWJ5dAkFZSCVO1LMwp2FIacKQpncWdBCqtT43tBWFww9pQcgMAmhG6tx8zsI2yPBiitLuVfT/wBZNuQNhkKLKPJ7QzMXO4/qL6dawZmABIDOCytbbs/2IKmpKmVRmAoGYWb3QHOkMMtXNtafZD+kcEpuQ+AaYphSu7n70i0TxNJSx5XBqbV1pcVNop5gQxvm0swGsNJUutVMLsW6j0NHiQLCZxhk5eUkBsySe76MfS8RPMmkFRKUk+0oljq9b94ikyKuUuxs+jekTTZ5UXWcjJoaqJNBl0bv0g+Q0vJGZKAXzu2jH3u29WH1iDFSkhlIWAXtV7O7MzaXiCfPc6xpvAnhg4yYoEfy03UWoaUG5avSGS2iqwqJqyAn0Av7gI0XCPBGJmqOcKQhipyEgmwCRnUnK7mtqax0zhHD5eFSUSUeUhLhU5gVZtk7q3ffWKbiUyZ5ilFS1JU2ZSwAvKCA7CuUOnqHekdGHA8r0ohzZUI/CdZPNMTKa5K85I0oEgC+8WfB/wAMZJzpXNUpSafyw5Cri7jUU6wejAKnFBM5VVMAonL0Uk2B6fvF94S4XM8mehCgFstgpOZOe1nFH66xtm6TRHVquicWWbb2r9/kYTjP4Z/8aZQXmUWUqcpKXcswYAP0d94AxP4RTweSdLUoaHMljVw7EPeOk8T4SuTgZJnEJmGW0xCWyPylt2BfWMxw/hU9cwgTFJQHJKSQAo6jr3jmalSaO/Fh9SMpSlVGQxv4XYpKVFlk0b2JgNf6VZhRzVOkZnGeGp0s8ySD1BHzjrvFj5aSEKUoguVvmOYDc/mAaulIdw/xEpaMmKEuZLNC7FQenq2saThKO+1HM4SfCujhszDFJIPyh6MOSzPHSvHHg6XKGeSzGyRYdm0jna54Dioa4jFysleT0YdvaAJP29fWGpmNVPK1GJJ0qqta2YUhInO4hpZq0IszbbbViBk0jEBjLypOZq5QFUc0J72oYLkYNKw4UomuYMxG2ub1sN4q1T66011fQntDkqUnmSXbXvqNXhBZaYiSycvMzUBBGh36bDW8V8yU6j5aSSxdLOwuW3YB3Ya0gyXjwWVMCmf2hfbVxRzWzwEJZdw6gHUCztWhJFPWGpNcjodhpieYAEEylAuaFTXHrAkrCEhg2buAG7kxaz5AmpL0Lu5YPckm5rT1itXKKaEpNrXHQ9R9Y68bxTT17Pz2+pLTRJgMAuavy5KVTVsSyRYC57VidE7IsJUkpUlQpQEEEX3qCfWNJ+GuFR5s9alSkpKPJdb82ZQUcjEHOMqbDXS8b/8AEj8O0TsNLm4dAE9IKzUDOCxyHVzXKbaUd4Uk4pJ00NLa/wDBxDHk53cF3NLB1Fxa8QzlCtKlq/Pu8FyuVf8AMTmSCQpBOQuHdOpDHXpA+IksKHNQV26HrGbxtx1Im9yP1P36wof/ABh1SgncpEKMaYy/RIlmSjzMoKSTypaYoKIJznVmYDQRVT5qVEh8qBsAffVzWGT5xVV6R4JFAasXqekd2DDkyT83x4RrklFKl/k7B4J4lL8rCmSOfJIlLNP+TMxTf8qUlVf1nrGc/FLxLLnYidJkLK0CYglQLy1EA5wlvyBeUvqQrvGY4dxcyZBl5lJc+YhSQaLyNlcEFJIcPoCqK/DpbnLHRiCAWDAEBrUjPI3jeleKMPTi6k92eS2FSAVaBuVNbkEFw1h66R5JOVQIGtn073eJConmJzEuSTd931hiSo25vj1eORs04Dv/AFKWRfL0163uO7wPxHHpUwSokANVLHq7XqTAE9TsC3uY+sE8LwoUoqVUIZWXVXMAw0Bykqr+mBLuHIzDyTOUAKAa09w3PSDFycgyy1uK2U1dRQ3jzF4tRNSeiQwHcl3ekRGfRul6V+Tf4hXZXA5ayj2jalxfTWzfSAsViHYCra/t+8eYhWU1DHbQCIUre8UiGG8J4UvETBLQ2Y2Be/3V+kd1wWHRw7BhCMrgM5YOs3WfnGU/Djw6lKPOUcq1+yGqlNKV1N/dG+4dgwZhWtToysHejFybMXYVFQ3WKjfNWZNptJmen+LFyZQTLCA6WUDzBT6qSXBJqaNc7RkBi583lGYIJcIQFFNb5QXOX+lyBpaOqzeLIJZCEKqgWP5napRoL1o+kDnxHMQWTJlvlf2juRomlA8a449S5bY390j0V1PTY1UYr72UnhmeoSkJmSphDhJAlrYg2UKezSu1I6BwXD5JmbMopUE5UqBdLBTi9RzA1D/CM5I8TYgzMglS1BQJzgkoSHYOWcquWF9xeLnDcQ5h+ZSSxP6XTmb1Ye+I6jJlezVed7+5h7rdoK8RyBNVlU4SMpJZ6cwIrStPsRj+O8RmISqXhpKxscqg7g2e9q940mN4qy8yiAGSK0HMvKm4q6iB6iKLHcbxsuamWmXKUhZZKzmABf2VAPXL729IfT5Mm0av5uiZJRpmCXwiYSfMK+ZqsrWmY01qI13DOASjIKUKAWwLsXV/S/WoobwPP8cKzmWuWgKSVOxU4y9kl40GH8U5EKKkymSB/wDIoVyuw/lvdhHbkWXvh383Y8zyuKepxXjhMBwSPMkGWpOUpdIzBvtn+Ucj8Z+HzKmKUli12s2/pHcOI+LMNNQkpfOKgN6FJoLjptGV8WoROl8ssOzhT1aOGadu1RhpcK8M4dLxDXttBEshTsR2iTjPDPKW49kn3HaAZUxnFGO4jIoJXIa56sxf3fGGyEnMQCkUJ5iwoDvqRRusEzMy3UtRUu1akNQDs1aRGJW3xY9P9wDoj8xgMrncA67NBGFx6kumocZVJBYkWaI1SQlIIJz5i4sGYNXd83o0Q3BLsbh79oGvIFrLkjJmCkmrBNczXfajb60iQyEkEUPWyiCXL0c1FDp2gHh+JyGwVmZxbWjbEfWLpUhAKcjuEgEuSDcHtsRvvCToB/hvjowOIEyZKTPQpctSgWcJALhIsJozdqdXjqfiXxbKWP4mSUzZcs1BstAlhYA/qCk62KT2jkHFklQq6qBmcksHqT+lINmpe0M4XxGYZS8Or/jWuVmJfMnm0D/mf3d693TShdPlkZdbqnwyrxS3KlK5lElSlMxJUxPxJiHDzOYPqe7dW1gjGJzKUU2KiR2eghuCSiy3alQHIehIrptrHT1HTZMLSadUJNM9Vkf2B6EgQok/9HJqJspjWq8p9Roekexza3/tf2ZYOFlzm3qOsSPE+OlMQpmzOWZmUCyx76+ogRM0Zg9QKkOxI6HePpMWWPSdPqb3owa1SJV4c5wkkUajgh9i20EKDpA9wf3lrVOt6CIsOHcigqQXL1N+vUP6QSuxalAdE3b9z74+QySbdvvudSoCVJI9m7s25Pzhs4FBNxta1LtR+kGpPKxQClw5J5q3atorsWamrj7AiEJkKiT96xY/weQMSyqOygau4CgNGZq/tEWHlMgkAEs7m42AYO9jpDROfKSzix1OtdmgGkTrS1r3tbpAk6c21Ld4fMxLgmo+6CGJw2YBy1Ca0igq3SB1rKi5NTGi8F+G/wCKnsr/AI0VV1OifhWKXA4VS5iZaAFKWQE3uaCPoHwl4Nl4WQlIGZTcyjqTf4wIym6PcNhMrSpdCpwCxLBqqoH2tqRAHGfEacKnyxOKpgdwlCBU/wBop/3E9IXiPibLVLS4DMW1HVqs4evSMjgeHieolwmWmql/lYXY2Lf00G+ket02OkmzB4Fk/M6LKVxadiDmagetQf2iww3DlzqTKIo6XqW/UbN0DP2h+HnoQAmTypIpMuVChzJUk8o0ZQfoNZVcSShBUx8tAdTCpDsWYuerf5j0MnUZKWLEt/PgxXSQjN5Hx2X8h2KxPlSlCSUJKQAXICQo0DlqdtrdCvC+DKZSs6gFmbmURV1FPXRi4ApWMPxnxMSMknL5b5rkpBJdRehKT1qLRtPCqlpkqJD5llVaUyjKB6dY87rOm/D4d+WdmGbk7JvEPCvMkrlrWKpRVstUrzDWgce9mgbCYr+W0xWZGYoz5QA4pvQOPQ+kFY0mZnQU5XQsOoEgPb0dqiH8I4CUg52VLnJdaHBAXfOC1BcEHptGPTKM8LUvJpJJK39DFeL+DLQTPQSuozUcnQEkWNAOve+WTxdSeo1B+7x1XGzkSphkrUlSSCb1CauSCaJ+VNDTO8d8IS2UpCSsKqAFVB6FawlCdXvHZj6jJGPpylT7Ps/mdeHqkoaZx1R/Up8DxaSoAqlkCzpLMdiC8arhvEZMxOUglrOx7xzGXmlLLWNGVY+pZ+8aLhqVulSHL0Y0IOj03cPHk5p5dXv/AF/k7cvR9PPC/TVS5W7371Xb6bMH8ccLQXKEZUl/9+kc2mS8pIMdu4hwwqQD7Tgmla/UMxeOVeJOHmWsuGI+UZtHhQlexXYbEtXah7aH0j1a7u1fdAyFNTQ3iWW76Ud4k1TCAA7hu4e+0e4iSnKFJUTTmDMAX0YklqVID7Q+TLUpSqO1SWcDR/f84eZGYEJcNYaDdv2I3gbKqwBa7M9L/faLPBcZSgAKlpUCfbNVGr5STZPTaAVSFBklN7Wc/b/GIki40O7O702gJLHG8RzTCUp8pJUSEJJoCfZe5pEUpQTMSo0S7EkPSxoDpE3DFyghZmoVMORSUgFsqvyqPY/CIjL5W71B9FU9BVrxUHvSH8R3lOKH6esCzSR066xPMmkZXSEUFAGf+ruS8Ty5Dq5hRIKlf2ivxoPUR9r+Iw9Z0etyqSW/0OXS4yorf4Veyvd/mFBq5ZJJMwAmpGY0O0KPmPwrNrRY4JBxchcsf8qAZgAqpZSO1SpFP7kI/VFBKwpUHYs4Gb8uj9zUUifhnEVyJqJqCykEEdWLsekW3HJaPOzS2TInnzUozJJSSASkpSS2VSikbgDYxy5lJS3NFTRUpBZ3LO37w8Y6vNXp/uLCaoBIClBTBgCHfQPr6vp0gefLNFEORd/lXT9owux8AisYpmBLPY/e+0QyxmUAXqWoHPoIfiSSq1ae+FhQpKyeYKDkEFiOtK+6GT3LGemrkoQwoBzG1Myjrpv7oEnpDADWz96/GJlzDqfZ9qzJ+LEmlt4FOJABo+zje0Eedy2QzZVQLv8AZiabqBszQjNSQXCs9GIbK7sSqmz21jzzGJ2jXKo6vdexMJVbNt+GfhdapvnFk5banqY7KqUUpqranaMN+H0wDDpUDcRoeIY5RTQkk21tSFpo5ZStmN4yUOVzprS8wSlA9qYQGKRWgCtT/mIl4tSi60eUpBZEpLjyykjKokFln+lmS2sQTPD8xc5SyHUAcrioDklq3qYG8xOHmITMSqYVKYSkllKFiR+lrvo0e10+aGmr3LjF8stJuJCEebOWUyyoppVWcpzJcaJUfzd9YyuN8STJ8x/YQ7plpPKgkAKyvVi1YsZ+CmT1FU+YAcqUJSacoJEtUxtQmyRzEsKViFXh+UkpCSrMWatVKOhGgAbuVHQR1+tj6eWmDuXnx8ilhnk3fB5w3DqmHIl3VyhsxLmlk1jr/BZACLGilJLvowFNLH4xnPCvA5SSJjMGCASVHMs1dOUPmIIFKAA9Y23CZGUJpXNNFdvMp6bRwe1ep9WMYmmOlaKniktYzqAdKZa3HsuwcB2o5avSBOHeIjknmY4EnKtqkhKkCjGjOklwSKxoeJYZ3q3Kuuns/ux9IyPiDCmXKxEwDKiZIShgFNmUU5SyrUzPlpV44umkoqVnRjjHI1CX93RR8Y4rK86ZMqUrUlRoUrLJACCSHSlxpd4L4bxMlAIXyuMwI/OpzkluXUkC7WtagxmOxBITYgpGuovD+H8YXJUFpPOkEIJqEE0K23Y3j0deLPH05dlszoj7OmoPLvqvi+y2/Y1/iHwt/FJzoWMwFCdgKIf9G23UUjK4WZiMLMMpYYggFKqs50Y/EFosJXiQJUmVKUQQlIKiaLXdR/pFWA6QXOxhmMJgBXopg6B6VroPXSPGyYpwnalbW3JcM8ceN480bi1ta+wXh+MrCAGP2XA90ZTxklRSSpNjXoXrHQuGcNzh2Lb0agf5RT+KcGnySQm7h/aNElRoK+y59Il/E8OL944wsxOlTEtqBHpSSMxHK7AwzzNuw90EK1bnQESpjGpbUfSHrxZqHYV7h6EU7xCcrPrrERDU+O0TLd2UmTzZuhGbrrR29C8MEpJQ4VzAhksajUvYNHvlBnBBoHelb69vjEUqWVqAFC/+okAmUtiASGNTYu/KfhFnjeGoRKSpMwrW6gpGwDZfe9rxT+StJUguCguR2oXr10eLoYNU3yloScyk2T05Sw9WeE+24cdihnTSSxJZt36+naLwgyMMlaj/ADZ5zB//AKk0QDSxUCqn6EbxXrwssTEiYrKirkByWDtSzq5X0d+kLjHEjiJpmMEigQgWQgBkoHQBhHXhxuUtlsK63JP46TrJU+v8z/EKK1jCju0P/l9yNfyJZqGP3aPfLGYML0Y7/SPXdL/pLH1qPqI8nCo0qIOoUckNaCOweFAJDZklr09BUuKCCky0kOVF7MOUCgrWAStQDu7ith2qLGIDMc0u3QM8eO0zTYfj5IBtcZiKUeoF/SBMOtL81fnEk5bubn7f1iEL07PDEOnYnMwZgBQadT3MNDszfCuvwiTESihRAIfcOHfSIzKUmpt9+v8AuAD1Bs9hEhvEuIxxnqQJhSgJGXMEk03LVNfnBXmYdCFBKVTSpIAUo5cimqRvWxb6wwqzSeCsYRylbJS1D92jp2BxUoJuBTXXpHAsLiSmoJBjX8B8RkqAXUbPQn7r6Q7tmconTsTK8xiBlaoa76GM/jMAqStc5s86YSPNIBKEtZIAp8qQHhvGChMAljOhWVilRUQ6jnOVWjMQxAYdxFviuJlVKHtT798W700u5fT5FhmpSVrwYvFpIOoAtuTudaxN4Z4RMxOJTLBIzZitf6UtzK6GwGxIi9XhEKqoNuWi74ZhkSsPMCSnzJxCCzumUKt3USRSOX/VX5lx4Pq113R5YtYdpOlv2+P05H4LiHn4uUmW6cPLWlKAkhIIDB32Le5o3mGwn/G9GKqVNyTfXWMV4aw6f4iWkIcggkbD7EdITLc5bbEdj8aRr6znFWeT7Tx48WSMMXCX7lXOwoWun5SqmV35QPS/zis4nhgcHMluzyCpIzZgFIAtt7SaRp5kvIXu5APu69RGQ8WKWnykIANFg5afl1J5QG32Ea473R5sFeSPzOO8RwtiBQj/AH8YqSGUHZnr+8aybI8xKmUhgpqKCj7vhDJHCZSeYgzFflcMh0l1JVm9p0g2MZQ9S74Pq+r63p4RcVK38DOT8GFLyI5lNYOaamlhW8aLhPDiEstXmTFMcoUaaVKWyswvEcrArUpOV0EJZxQ5QbU0Ib3Vhw4mqUop5AhIVVZJUpOgASwzPUEmwG5bd3OTkj5WeS4qEm3XBqMLhgEc0w5nKlJS2QHZ6fekZDxWmfzzJedaR7RQkhSXc/ksn4RrsEg4iWFibLSLpICmUKMqne3vjHeKcRPlhkzlCpBYs7kkegcjsWiNjnjs/eMbjZyyTLmsFJJ0DgkCpy0NvRzAKcMTUVA9/XvBUuakApWKbi76dhEcuW7lJSwIHNT2jf8AcxnfY3ohUWpp9/4hqVCzX1gjEOQ6kso/zCaVBoPeYCIhIl7B6FAylZrhgCB3JJ0AYdy0MwxF6htRXpR4DeJZJ6fbwBYShDtdlUzEB3ILX6tGp8O4uZIylIS6SFirtQ3fUmrRnMKs5SQ7bMW37aD3xbyZkxOVlBOUinbUVJNFX6dYVJ7MCv42Qqcskkucx06/Ug9QYEUhzQQppBmFiSWq98znNBWElOXNnbbv7g8fV+yseNYHLv8A2jCbbkQ+aBTK7QodMFTlbK5yvdtH6tCjsXQye+mX6fyK0CSlsqtlUP7+l4s8dwv+SFh9WO7UIiqAeLXB8RIkLSTsCD/4rGx/KfSPmuuU4bxXutnViqWzB5MtJlgkB2vqT16ftHuHZNEhn1Ldje1flEWCOaliDSvvbq14lnTuU1HKGGr9X2t8Y85oAWcfmdNXgVUTzi5uTq9LtrEOZi9x1hkBUkhaquABpzF2p8doixc0FRKQQNPp74lRNISaUNjrS4vsR9kxEEUd3G2tB8IRXYH1hAw4jb76x4RrtDJJJaocMSQaxHneEawXRb3C8BjVILgkajq2hjX8M8RcuVakFQ1SOujGo7v6RhAWiWXiMto2c7SVcGTVnVeF8UzqABB7kD0rF1P4okFtY49huNKTaDv/AHQotv0ilIyeM6thuIh9Hixxc8kIWgkKQhYYqUELJLiidWADm3qY55wvjk2ZlSmUa6/y0NVrqIJr3ixneIFIOVRSFJNgrMLekS6fzHFyi/gaTgfESqWgzeXLKSCkrUs2BJJJOY09rrE2KxMvzBmACCFc6glIJVTK1C8ZKV4yASEumXY0Aqe8S4LxYhCjMKsxKwuqqMPaTYkZmDtFdrG+S+nTJcpORYC6OAUg0Ni12O8BJyEply0pzr0YoBI3UsUOgubRm+JeLEzCo7KUoOyicxe5qpIsxdqRTTPGMwKKhy2HLy0FrRDbaNFGK3t/9Gk4jiVIDIJSFcpzWCv1Mk80vreMLjccubyzFEh3JYU0LDtD+IeIVLS1Q9H6RTKmuYqGRwT7sVG5nfiIEykypaWCAEpAowAYRQ47jy5h5r7aDf8Ab3xRoUxh+Zq6xhJ2aQqO5NiJ3M9O2kRJd6gdX+6XjyXLzOa02ETSkEkD6VvS94QuQxWBzJchKUp5SwIq1z7031JrA07IRVJChcvc/RtG0EWODlhXmFqDRySasbAun6vW0DY7DZSUgklnajDvCLpcgE/DZQDuSGo9GuLi8RyxvHs9VaPTdr620d4fKlKNh1f0+sUQw1GKIGVlPQmpJO5As9IkVNVlSxJo6iaXAIAOzDWIhIWhIKkLAG4YAdOt/fD5s7KnKEjcFvysfnBGOrgRHg1pBUos5LMBRn0aDZ5CeQevd3V8QB2T1ivwKWJmXy+zsVmx/wCkOr3bxMI+m9g4JZMjk/yr9WRllUa7kkKGPCj7/wBRHGDoTHtqjZj2MSJTHi0x85m6COTA4/A2U2mPwaklZGUJBU7P7IJs5u3xgzCqQlykEE71IL2b0hvF8EZUmQs5cy0vTVJAIdx7TKFd4YmsvNsCX1IZyNtbx+fSbe3jY7Ko8xk8KTzKLjdAFjah7xTzN4sJkxwQKOAdXrRoDVKs9cwB+DxKRLCcIoKQzOoOBoGcFyd7w/iDUKU5UqNObOaML6f5gXCrZTbuG0gibivOIDZQAadgT9PmdYXcraiKRJJo7XNTrtA0wVMW+JHljKwAAV1JJAck6jaKq59fW2/pDQmiNJaJSh66xIUBJSSHS9QLtrU6xDOYGjtcPcC8ULgTvQwwpiUDNHmWrbA/vC4HyMB2iUz1Mz02EeSZWcgChJA95b6xqE+BmQVzJtQLJD17k29BFxTbol7GW85X6jFz4awXmzf5gJSUqIqQ5BGxBs8axfgOShBAcrpzHQjUUpXvE+CkKSySc16m9rde9NI3jjbIcjMcdwPlolmW4JoWJLhn1JEZ3z30Hpy/4jouGmPLKmbLmG/skh/hFcjgaJgzLCVZyFA5cqgCHIdJG1D84UsbW6GmY3zX1I7xGqZvGumeBklwiapJBaoChYHRt4zXFuGHDzDLUQogAuOsYyTXJSaBDWPHaPCuPFCIKsTx6Ekw/DSM2arZUlXu0hppbb6QEk+CSCoAsHLOaU1L6EaRN5/MHfsQ3Z26NAiqfT6wVPlDKg7gn469YRSJUziDQmmh5h2IJZrX1huOxgfKwKQAAylsA1uYvt8ohyZCCaukqA01FfcYEWKwUNsSoMwy0gcwcbAs56nTSAmg/ByisULEOf8AtGb6QyC3GMWoeyUndRz0pZwNwW7wNxDFMhaRV8oBIA0qzX16QUhXkhS1VdklnuaC+jA3e8Z7FzSpZe/S1NhoIqD08CaQZ/EFbO3KAAwAFAA9NWA90PEQYe0ECP0j2Rhjj6eKRy5HbFChQo9mjI//2Q=="/>
          <p:cNvSpPr>
            <a:spLocks noChangeAspect="1" noChangeArrowheads="1"/>
          </p:cNvSpPr>
          <p:nvPr/>
        </p:nvSpPr>
        <p:spPr bwMode="auto">
          <a:xfrm>
            <a:off x="368300" y="-504825"/>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pic>
        <p:nvPicPr>
          <p:cNvPr id="19470" name="Picture 18" descr="http://static.guim.co.uk/sys-images/Guardian/Archive/Search/2012/8/13/1344860395569/Damien-Hirst-artwork-Olym-0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5700" y="2281238"/>
            <a:ext cx="9461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1425" y="2968625"/>
            <a:ext cx="8699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Slika 3" descr="ZrinskiT~SD1 (46).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4775" y="4013200"/>
            <a:ext cx="979488"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Content Placeholder 7" descr="site.jpg"/>
          <p:cNvPicPr>
            <a:picLocks noChangeAspect="1"/>
          </p:cNvPicPr>
          <p:nvPr/>
        </p:nvPicPr>
        <p:blipFill>
          <a:blip r:embed="rId6" cstate="print">
            <a:extLst>
              <a:ext uri="{28A0092B-C50C-407E-A947-70E740481C1C}">
                <a14:useLocalDpi xmlns:a14="http://schemas.microsoft.com/office/drawing/2010/main" val="0"/>
              </a:ext>
            </a:extLst>
          </a:blip>
          <a:srcRect l="13235" t="21924" r="301" b="3214"/>
          <a:stretch>
            <a:fillRect/>
          </a:stretch>
        </p:blipFill>
        <p:spPr bwMode="auto">
          <a:xfrm>
            <a:off x="5086350" y="3111500"/>
            <a:ext cx="4492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 name="Rectangle 1"/>
          <p:cNvSpPr>
            <a:spLocks noChangeArrowheads="1"/>
          </p:cNvSpPr>
          <p:nvPr/>
        </p:nvSpPr>
        <p:spPr bwMode="auto">
          <a:xfrm>
            <a:off x="58738" y="6353175"/>
            <a:ext cx="42084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buClr>
                <a:srgbClr val="0071BC"/>
              </a:buClr>
              <a:buSzPts val="3200"/>
            </a:pPr>
            <a:r>
              <a:rPr lang="en-GB" sz="1600"/>
              <a:t>Coca-Stefaniak (2013), on-going research</a:t>
            </a:r>
            <a:endParaRPr lang="en-GB" sz="3200">
              <a:solidFill>
                <a:srgbClr val="0071BC"/>
              </a:solidFill>
              <a:latin typeface="Calibri" pitchFamily="34" charset="0"/>
            </a:endParaRPr>
          </a:p>
        </p:txBody>
      </p:sp>
      <p:pic>
        <p:nvPicPr>
          <p:cNvPr id="19475" name="Picture 2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0269" y="5686425"/>
            <a:ext cx="2947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Line 2052"/>
          <p:cNvSpPr>
            <a:spLocks noChangeShapeType="1"/>
          </p:cNvSpPr>
          <p:nvPr/>
        </p:nvSpPr>
        <p:spPr bwMode="auto">
          <a:xfrm flipH="1">
            <a:off x="1907704" y="2060848"/>
            <a:ext cx="4392488" cy="3425552"/>
          </a:xfrm>
          <a:prstGeom prst="line">
            <a:avLst/>
          </a:prstGeom>
          <a:noFill/>
          <a:ln w="76200">
            <a:gradFill flip="none" rotWithShape="1">
              <a:gsLst>
                <a:gs pos="0">
                  <a:srgbClr val="DDEBCF"/>
                </a:gs>
                <a:gs pos="50000">
                  <a:srgbClr val="9CB86E"/>
                </a:gs>
                <a:gs pos="100000">
                  <a:srgbClr val="156B13"/>
                </a:gs>
              </a:gsLst>
              <a:lin ang="10800000" scaled="0"/>
              <a:tileRect/>
            </a:gra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p>
        </p:txBody>
      </p:sp>
      <p:pic>
        <p:nvPicPr>
          <p:cNvPr id="19479" name="Picture 4" descr="C:\Documents and Settings\user\My Documents\Pictures\bildes Rigai\jani\Jan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08325" y="3960813"/>
            <a:ext cx="6302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2875" y="4346575"/>
            <a:ext cx="990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2056"/>
          <p:cNvSpPr txBox="1">
            <a:spLocks noChangeArrowheads="1"/>
          </p:cNvSpPr>
          <p:nvPr/>
        </p:nvSpPr>
        <p:spPr bwMode="auto">
          <a:xfrm>
            <a:off x="509588" y="5332413"/>
            <a:ext cx="1447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GB" sz="2000" b="1" dirty="0" smtClean="0">
                <a:solidFill>
                  <a:schemeClr val="accent3">
                    <a:lumMod val="60000"/>
                    <a:lumOff val="40000"/>
                  </a:schemeClr>
                </a:solidFill>
              </a:rPr>
              <a:t>Low ‘core’ carbon footprint</a:t>
            </a:r>
            <a:endParaRPr lang="en-US" sz="2000" b="1" dirty="0" smtClean="0">
              <a:solidFill>
                <a:schemeClr val="accent3">
                  <a:lumMod val="60000"/>
                  <a:lumOff val="40000"/>
                </a:schemeClr>
              </a:solidFill>
            </a:endParaRPr>
          </a:p>
        </p:txBody>
      </p:sp>
      <p:sp>
        <p:nvSpPr>
          <p:cNvPr id="24" name="Text Box 2056"/>
          <p:cNvSpPr txBox="1">
            <a:spLocks noChangeArrowheads="1"/>
          </p:cNvSpPr>
          <p:nvPr/>
        </p:nvSpPr>
        <p:spPr bwMode="auto">
          <a:xfrm>
            <a:off x="5953125" y="1438275"/>
            <a:ext cx="193357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GB" sz="2000" b="1" dirty="0" smtClean="0">
                <a:solidFill>
                  <a:schemeClr val="accent3">
                    <a:lumMod val="50000"/>
                  </a:schemeClr>
                </a:solidFill>
              </a:rPr>
              <a:t>High ‘core’ carbon footprint</a:t>
            </a:r>
            <a:endParaRPr lang="en-US" sz="2000" b="1" dirty="0" smtClean="0">
              <a:solidFill>
                <a:schemeClr val="accent3">
                  <a:lumMod val="50000"/>
                </a:schemeClr>
              </a:solidFill>
            </a:endParaRPr>
          </a:p>
        </p:txBody>
      </p:sp>
    </p:spTree>
    <p:extLst>
      <p:ext uri="{BB962C8B-B14F-4D97-AF65-F5344CB8AC3E}">
        <p14:creationId xmlns:p14="http://schemas.microsoft.com/office/powerpoint/2010/main" val="1551584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anim calcmode="lin" valueType="num">
                                      <p:cBhvr additive="base">
                                        <p:cTn id="7" dur="500" fill="hold"/>
                                        <p:tgtEl>
                                          <p:spTgt spid="35845"/>
                                        </p:tgtEl>
                                        <p:attrNameLst>
                                          <p:attrName>ppt_x</p:attrName>
                                        </p:attrNameLst>
                                      </p:cBhvr>
                                      <p:tavLst>
                                        <p:tav tm="0">
                                          <p:val>
                                            <p:strVal val="0-#ppt_w/2"/>
                                          </p:val>
                                        </p:tav>
                                        <p:tav tm="100000">
                                          <p:val>
                                            <p:strVal val="#ppt_x"/>
                                          </p:val>
                                        </p:tav>
                                      </p:tavLst>
                                    </p:anim>
                                    <p:anim calcmode="lin" valueType="num">
                                      <p:cBhvr additive="base">
                                        <p:cTn id="8" dur="500" fill="hold"/>
                                        <p:tgtEl>
                                          <p:spTgt spid="358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844"/>
                                        </p:tgtEl>
                                        <p:attrNameLst>
                                          <p:attrName>style.visibility</p:attrName>
                                        </p:attrNameLst>
                                      </p:cBhvr>
                                      <p:to>
                                        <p:strVal val="visible"/>
                                      </p:to>
                                    </p:set>
                                    <p:anim calcmode="lin" valueType="num">
                                      <p:cBhvr additive="base">
                                        <p:cTn id="13" dur="500" fill="hold"/>
                                        <p:tgtEl>
                                          <p:spTgt spid="35844"/>
                                        </p:tgtEl>
                                        <p:attrNameLst>
                                          <p:attrName>ppt_x</p:attrName>
                                        </p:attrNameLst>
                                      </p:cBhvr>
                                      <p:tavLst>
                                        <p:tav tm="0">
                                          <p:val>
                                            <p:strVal val="0-#ppt_w/2"/>
                                          </p:val>
                                        </p:tav>
                                        <p:tav tm="100000">
                                          <p:val>
                                            <p:strVal val="#ppt_x"/>
                                          </p:val>
                                        </p:tav>
                                      </p:tavLst>
                                    </p:anim>
                                    <p:anim calcmode="lin" valueType="num">
                                      <p:cBhvr additive="base">
                                        <p:cTn id="14" dur="500" fill="hold"/>
                                        <p:tgtEl>
                                          <p:spTgt spid="3584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nodePh="1">
                                  <p:stCondLst>
                                    <p:cond delay="0"/>
                                  </p:stCondLst>
                                  <p:endCondLst>
                                    <p:cond evt="begin" delay="0">
                                      <p:tn val="17"/>
                                    </p:cond>
                                  </p:endCondLst>
                                  <p:childTnLst>
                                    <p:set>
                                      <p:cBhvr>
                                        <p:cTn id="18" dur="1" fill="hold">
                                          <p:stCondLst>
                                            <p:cond delay="0"/>
                                          </p:stCondLst>
                                        </p:cTn>
                                        <p:tgtEl>
                                          <p:spTgt spid="35843"/>
                                        </p:tgtEl>
                                        <p:attrNameLst>
                                          <p:attrName>style.visibility</p:attrName>
                                        </p:attrNameLst>
                                      </p:cBhvr>
                                      <p:to>
                                        <p:strVal val="visible"/>
                                      </p:to>
                                    </p:set>
                                    <p:anim calcmode="lin" valueType="num">
                                      <p:cBhvr additive="base">
                                        <p:cTn id="19" dur="500" fill="hold"/>
                                        <p:tgtEl>
                                          <p:spTgt spid="35843"/>
                                        </p:tgtEl>
                                        <p:attrNameLst>
                                          <p:attrName>ppt_x</p:attrName>
                                        </p:attrNameLst>
                                      </p:cBhvr>
                                      <p:tavLst>
                                        <p:tav tm="0">
                                          <p:val>
                                            <p:strVal val="0-#ppt_w/2"/>
                                          </p:val>
                                        </p:tav>
                                        <p:tav tm="100000">
                                          <p:val>
                                            <p:strVal val="#ppt_x"/>
                                          </p:val>
                                        </p:tav>
                                      </p:tavLst>
                                    </p:anim>
                                    <p:anim calcmode="lin" valueType="num">
                                      <p:cBhvr additive="base">
                                        <p:cTn id="20" dur="500" fill="hold"/>
                                        <p:tgtEl>
                                          <p:spTgt spid="3584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5846"/>
                                        </p:tgtEl>
                                        <p:attrNameLst>
                                          <p:attrName>style.visibility</p:attrName>
                                        </p:attrNameLst>
                                      </p:cBhvr>
                                      <p:to>
                                        <p:strVal val="visible"/>
                                      </p:to>
                                    </p:set>
                                    <p:anim calcmode="lin" valueType="num">
                                      <p:cBhvr additive="base">
                                        <p:cTn id="25" dur="500" fill="hold"/>
                                        <p:tgtEl>
                                          <p:spTgt spid="35846"/>
                                        </p:tgtEl>
                                        <p:attrNameLst>
                                          <p:attrName>ppt_x</p:attrName>
                                        </p:attrNameLst>
                                      </p:cBhvr>
                                      <p:tavLst>
                                        <p:tav tm="0">
                                          <p:val>
                                            <p:strVal val="0-#ppt_w/2"/>
                                          </p:val>
                                        </p:tav>
                                        <p:tav tm="100000">
                                          <p:val>
                                            <p:strVal val="#ppt_x"/>
                                          </p:val>
                                        </p:tav>
                                      </p:tavLst>
                                    </p:anim>
                                    <p:anim calcmode="lin" valueType="num">
                                      <p:cBhvr additive="base">
                                        <p:cTn id="26" dur="500" fill="hold"/>
                                        <p:tgtEl>
                                          <p:spTgt spid="358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5847"/>
                                        </p:tgtEl>
                                        <p:attrNameLst>
                                          <p:attrName>style.visibility</p:attrName>
                                        </p:attrNameLst>
                                      </p:cBhvr>
                                      <p:to>
                                        <p:strVal val="visible"/>
                                      </p:to>
                                    </p:set>
                                    <p:anim calcmode="lin" valueType="num">
                                      <p:cBhvr additive="base">
                                        <p:cTn id="31" dur="500" fill="hold"/>
                                        <p:tgtEl>
                                          <p:spTgt spid="35847"/>
                                        </p:tgtEl>
                                        <p:attrNameLst>
                                          <p:attrName>ppt_x</p:attrName>
                                        </p:attrNameLst>
                                      </p:cBhvr>
                                      <p:tavLst>
                                        <p:tav tm="0">
                                          <p:val>
                                            <p:strVal val="0-#ppt_w/2"/>
                                          </p:val>
                                        </p:tav>
                                        <p:tav tm="100000">
                                          <p:val>
                                            <p:strVal val="#ppt_x"/>
                                          </p:val>
                                        </p:tav>
                                      </p:tavLst>
                                    </p:anim>
                                    <p:anim calcmode="lin" valueType="num">
                                      <p:cBhvr additive="base">
                                        <p:cTn id="32" dur="500" fill="hold"/>
                                        <p:tgtEl>
                                          <p:spTgt spid="358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5848"/>
                                        </p:tgtEl>
                                        <p:attrNameLst>
                                          <p:attrName>style.visibility</p:attrName>
                                        </p:attrNameLst>
                                      </p:cBhvr>
                                      <p:to>
                                        <p:strVal val="visible"/>
                                      </p:to>
                                    </p:set>
                                    <p:anim calcmode="lin" valueType="num">
                                      <p:cBhvr additive="base">
                                        <p:cTn id="37" dur="500" fill="hold"/>
                                        <p:tgtEl>
                                          <p:spTgt spid="35848"/>
                                        </p:tgtEl>
                                        <p:attrNameLst>
                                          <p:attrName>ppt_x</p:attrName>
                                        </p:attrNameLst>
                                      </p:cBhvr>
                                      <p:tavLst>
                                        <p:tav tm="0">
                                          <p:val>
                                            <p:strVal val="0-#ppt_w/2"/>
                                          </p:val>
                                        </p:tav>
                                        <p:tav tm="100000">
                                          <p:val>
                                            <p:strVal val="#ppt_x"/>
                                          </p:val>
                                        </p:tav>
                                      </p:tavLst>
                                    </p:anim>
                                    <p:anim calcmode="lin" valueType="num">
                                      <p:cBhvr additive="base">
                                        <p:cTn id="38" dur="500" fill="hold"/>
                                        <p:tgtEl>
                                          <p:spTgt spid="3584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5869"/>
                                        </p:tgtEl>
                                        <p:attrNameLst>
                                          <p:attrName>style.visibility</p:attrName>
                                        </p:attrNameLst>
                                      </p:cBhvr>
                                      <p:to>
                                        <p:strVal val="visible"/>
                                      </p:to>
                                    </p:set>
                                    <p:anim calcmode="lin" valueType="num">
                                      <p:cBhvr additive="base">
                                        <p:cTn id="43" dur="500" fill="hold"/>
                                        <p:tgtEl>
                                          <p:spTgt spid="35869"/>
                                        </p:tgtEl>
                                        <p:attrNameLst>
                                          <p:attrName>ppt_x</p:attrName>
                                        </p:attrNameLst>
                                      </p:cBhvr>
                                      <p:tavLst>
                                        <p:tav tm="0">
                                          <p:val>
                                            <p:strVal val="0-#ppt_w/2"/>
                                          </p:val>
                                        </p:tav>
                                        <p:tav tm="100000">
                                          <p:val>
                                            <p:strVal val="#ppt_x"/>
                                          </p:val>
                                        </p:tav>
                                      </p:tavLst>
                                    </p:anim>
                                    <p:anim calcmode="lin" valueType="num">
                                      <p:cBhvr additive="base">
                                        <p:cTn id="44" dur="500" fill="hold"/>
                                        <p:tgtEl>
                                          <p:spTgt spid="3586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0-#ppt_w/2"/>
                                          </p:val>
                                        </p:tav>
                                        <p:tav tm="100000">
                                          <p:val>
                                            <p:strVal val="#ppt_x"/>
                                          </p:val>
                                        </p:tav>
                                      </p:tavLst>
                                    </p:anim>
                                    <p:anim calcmode="lin" valueType="num">
                                      <p:cBhvr additive="base">
                                        <p:cTn id="5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0-#ppt_w/2"/>
                                          </p:val>
                                        </p:tav>
                                        <p:tav tm="100000">
                                          <p:val>
                                            <p:strVal val="#ppt_x"/>
                                          </p:val>
                                        </p:tav>
                                      </p:tavLst>
                                    </p:anim>
                                    <p:anim calcmode="lin" valueType="num">
                                      <p:cBhvr additive="base">
                                        <p:cTn id="6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utoUpdateAnimBg="0"/>
      <p:bldP spid="35844" grpId="0" animBg="1"/>
      <p:bldP spid="35845" grpId="0" animBg="1"/>
      <p:bldP spid="35846" grpId="0" autoUpdateAnimBg="0"/>
      <p:bldP spid="35847" grpId="0" autoUpdateAnimBg="0"/>
      <p:bldP spid="35848" grpId="0" autoUpdateAnimBg="0"/>
      <p:bldP spid="35869" grpId="0" autoUpdateAnimBg="0"/>
      <p:bldP spid="23" grpId="0" autoUpdateAnimBg="0"/>
      <p:bldP spid="2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231775" y="1871663"/>
            <a:ext cx="829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endParaRPr lang="en-US" sz="2400">
              <a:solidFill>
                <a:schemeClr val="tx2"/>
              </a:solidFill>
              <a:latin typeface="Calibri" pitchFamily="34" charset="0"/>
              <a:cs typeface="Arial" charset="0"/>
            </a:endParaRPr>
          </a:p>
        </p:txBody>
      </p:sp>
      <p:sp>
        <p:nvSpPr>
          <p:cNvPr id="20484" name="Title 19"/>
          <p:cNvSpPr>
            <a:spLocks noGrp="1"/>
          </p:cNvSpPr>
          <p:nvPr>
            <p:ph type="title"/>
          </p:nvPr>
        </p:nvSpPr>
        <p:spPr>
          <a:xfrm>
            <a:off x="971550" y="712788"/>
            <a:ext cx="7343775" cy="1385887"/>
          </a:xfrm>
        </p:spPr>
        <p:txBody>
          <a:bodyPr/>
          <a:lstStyle/>
          <a:p>
            <a:pPr algn="ctr" eaLnBrk="1" hangingPunct="1"/>
            <a:r>
              <a:rPr lang="en-GB" b="1" dirty="0" smtClean="0"/>
              <a:t>So what? …</a:t>
            </a:r>
            <a:endParaRPr lang="en-GB" dirty="0" smtClean="0"/>
          </a:p>
        </p:txBody>
      </p:sp>
      <p:pic>
        <p:nvPicPr>
          <p:cNvPr id="20485" name="1 - Εικόνα" descr="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8225" y="2101850"/>
            <a:ext cx="414655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5733256"/>
            <a:ext cx="2947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3430204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231775" y="1871663"/>
            <a:ext cx="829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endParaRPr lang="en-US" sz="2400">
              <a:solidFill>
                <a:schemeClr val="tx2"/>
              </a:solidFill>
              <a:latin typeface="Calibri" pitchFamily="34" charset="0"/>
              <a:cs typeface="Arial" charset="0"/>
            </a:endParaRPr>
          </a:p>
        </p:txBody>
      </p:sp>
      <p:sp>
        <p:nvSpPr>
          <p:cNvPr id="3075" name="Rectangle 1"/>
          <p:cNvSpPr>
            <a:spLocks noChangeArrowheads="1"/>
          </p:cNvSpPr>
          <p:nvPr/>
        </p:nvSpPr>
        <p:spPr bwMode="auto">
          <a:xfrm>
            <a:off x="231775" y="1412776"/>
            <a:ext cx="8516689"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14400" lvl="1" indent="-457200">
              <a:buFont typeface="Arial" pitchFamily="34" charset="0"/>
              <a:buChar char="•"/>
              <a:defRPr/>
            </a:pPr>
            <a:r>
              <a:rPr lang="en-GB" sz="2400" dirty="0">
                <a:latin typeface="Arial" pitchFamily="34" charset="0"/>
                <a:cs typeface="Arial" pitchFamily="34" charset="0"/>
              </a:rPr>
              <a:t>Events as </a:t>
            </a:r>
            <a:r>
              <a:rPr lang="en-GB" sz="2400" i="1" dirty="0">
                <a:latin typeface="Arial" pitchFamily="34" charset="0"/>
                <a:cs typeface="Arial" pitchFamily="34" charset="0"/>
              </a:rPr>
              <a:t>test beds</a:t>
            </a:r>
            <a:r>
              <a:rPr lang="en-GB" sz="2400" dirty="0">
                <a:latin typeface="Arial" pitchFamily="34" charset="0"/>
                <a:cs typeface="Arial" pitchFamily="34" charset="0"/>
              </a:rPr>
              <a:t> for innovation in sustainable solutions (e.g. </a:t>
            </a:r>
            <a:r>
              <a:rPr lang="en-GB" sz="2400" dirty="0" smtClean="0">
                <a:latin typeface="Arial" pitchFamily="34" charset="0"/>
                <a:cs typeface="Arial" pitchFamily="34" charset="0"/>
              </a:rPr>
              <a:t>EU-wide </a:t>
            </a:r>
            <a:r>
              <a:rPr lang="en-GB" sz="2400" dirty="0">
                <a:latin typeface="Arial" pitchFamily="34" charset="0"/>
                <a:cs typeface="Arial" pitchFamily="34" charset="0"/>
              </a:rPr>
              <a:t>accreditation system?)</a:t>
            </a:r>
          </a:p>
          <a:p>
            <a:pPr marL="914400" lvl="1" indent="-457200">
              <a:buFont typeface="Arial" pitchFamily="34" charset="0"/>
              <a:buChar char="•"/>
              <a:defRPr/>
            </a:pPr>
            <a:r>
              <a:rPr lang="en-GB" sz="2400" dirty="0" smtClean="0">
                <a:latin typeface="Arial" pitchFamily="34" charset="0"/>
                <a:cs typeface="Arial" pitchFamily="34" charset="0"/>
              </a:rPr>
              <a:t>Events as more than standard bearers (</a:t>
            </a:r>
            <a:r>
              <a:rPr lang="en-GB" sz="2400" i="1" dirty="0" err="1" smtClean="0">
                <a:latin typeface="Arial" pitchFamily="34" charset="0"/>
                <a:cs typeface="Arial" pitchFamily="34" charset="0"/>
              </a:rPr>
              <a:t>vis</a:t>
            </a:r>
            <a:r>
              <a:rPr lang="en-GB" sz="2400" i="1" dirty="0" smtClean="0">
                <a:latin typeface="Arial" pitchFamily="34" charset="0"/>
                <a:cs typeface="Arial" pitchFamily="34" charset="0"/>
              </a:rPr>
              <a:t>-a-</a:t>
            </a:r>
            <a:r>
              <a:rPr lang="en-GB" sz="2400" i="1" dirty="0" err="1" smtClean="0">
                <a:latin typeface="Arial" pitchFamily="34" charset="0"/>
                <a:cs typeface="Arial" pitchFamily="34" charset="0"/>
              </a:rPr>
              <a:t>vis</a:t>
            </a:r>
            <a:r>
              <a:rPr lang="en-GB" sz="2400" dirty="0" smtClean="0">
                <a:latin typeface="Arial" pitchFamily="34" charset="0"/>
                <a:cs typeface="Arial" pitchFamily="34" charset="0"/>
              </a:rPr>
              <a:t> strategic place branding)</a:t>
            </a:r>
          </a:p>
          <a:p>
            <a:pPr marL="914400" lvl="1" indent="-457200">
              <a:buFont typeface="Arial" pitchFamily="34" charset="0"/>
              <a:buChar char="•"/>
              <a:defRPr/>
            </a:pPr>
            <a:r>
              <a:rPr lang="en-GB" sz="2400" dirty="0">
                <a:latin typeface="Arial" pitchFamily="34" charset="0"/>
                <a:cs typeface="Arial" pitchFamily="34" charset="0"/>
              </a:rPr>
              <a:t>CSR research </a:t>
            </a:r>
            <a:r>
              <a:rPr lang="en-GB" sz="2400" i="1" dirty="0">
                <a:latin typeface="Arial" pitchFamily="34" charset="0"/>
                <a:cs typeface="Arial" pitchFamily="34" charset="0"/>
              </a:rPr>
              <a:t>v.</a:t>
            </a:r>
            <a:r>
              <a:rPr lang="en-GB" sz="2400" dirty="0">
                <a:latin typeface="Arial" pitchFamily="34" charset="0"/>
                <a:cs typeface="Arial" pitchFamily="34" charset="0"/>
              </a:rPr>
              <a:t> event environmental impact research</a:t>
            </a:r>
            <a:endParaRPr lang="en-GB" sz="2400" dirty="0" smtClean="0">
              <a:latin typeface="Arial" pitchFamily="34" charset="0"/>
              <a:cs typeface="Arial" pitchFamily="34" charset="0"/>
            </a:endParaRPr>
          </a:p>
          <a:p>
            <a:pPr marL="914400" lvl="1" indent="-457200">
              <a:buFont typeface="Arial" pitchFamily="34" charset="0"/>
              <a:buChar char="•"/>
              <a:defRPr/>
            </a:pPr>
            <a:r>
              <a:rPr lang="en-GB" sz="2400" dirty="0">
                <a:latin typeface="Arial" pitchFamily="34" charset="0"/>
                <a:cs typeface="Arial" pitchFamily="34" charset="0"/>
              </a:rPr>
              <a:t>M</a:t>
            </a:r>
            <a:r>
              <a:rPr lang="en-GB" sz="2400" dirty="0" smtClean="0">
                <a:latin typeface="Arial" pitchFamily="34" charset="0"/>
                <a:cs typeface="Arial" pitchFamily="34" charset="0"/>
              </a:rPr>
              <a:t>arketing </a:t>
            </a:r>
            <a:r>
              <a:rPr lang="en-GB" sz="2400" dirty="0">
                <a:latin typeface="Arial" pitchFamily="34" charset="0"/>
                <a:cs typeface="Arial" pitchFamily="34" charset="0"/>
              </a:rPr>
              <a:t>‘authenticity’ or </a:t>
            </a:r>
            <a:r>
              <a:rPr lang="en-GB" sz="2400" i="1" dirty="0" err="1" smtClean="0">
                <a:latin typeface="Arial" pitchFamily="34" charset="0"/>
                <a:cs typeface="Arial" pitchFamily="34" charset="0"/>
              </a:rPr>
              <a:t>commoditification</a:t>
            </a:r>
            <a:r>
              <a:rPr lang="en-GB" sz="2400" dirty="0" smtClean="0">
                <a:latin typeface="Arial" pitchFamily="34" charset="0"/>
                <a:cs typeface="Arial" pitchFamily="34" charset="0"/>
              </a:rPr>
              <a:t> </a:t>
            </a:r>
            <a:r>
              <a:rPr lang="en-GB" sz="2400" dirty="0">
                <a:latin typeface="Arial" pitchFamily="34" charset="0"/>
                <a:cs typeface="Arial" pitchFamily="34" charset="0"/>
              </a:rPr>
              <a:t>of </a:t>
            </a:r>
            <a:r>
              <a:rPr lang="en-GB" sz="2400" dirty="0" smtClean="0">
                <a:latin typeface="Arial" pitchFamily="34" charset="0"/>
                <a:cs typeface="Arial" pitchFamily="34" charset="0"/>
              </a:rPr>
              <a:t>visitor </a:t>
            </a:r>
            <a:r>
              <a:rPr lang="en-GB" sz="2400" dirty="0">
                <a:latin typeface="Arial" pitchFamily="34" charset="0"/>
                <a:cs typeface="Arial" pitchFamily="34" charset="0"/>
              </a:rPr>
              <a:t>experience</a:t>
            </a:r>
            <a:r>
              <a:rPr lang="en-GB" sz="2400" dirty="0" smtClean="0">
                <a:latin typeface="Arial" pitchFamily="34" charset="0"/>
                <a:cs typeface="Arial" pitchFamily="34" charset="0"/>
              </a:rPr>
              <a:t>? </a:t>
            </a:r>
          </a:p>
          <a:p>
            <a:pPr marL="914400" lvl="1" indent="-457200">
              <a:buFont typeface="Arial" pitchFamily="34" charset="0"/>
              <a:buChar char="•"/>
              <a:defRPr/>
            </a:pPr>
            <a:r>
              <a:rPr lang="en-GB" sz="2400" dirty="0" smtClean="0">
                <a:latin typeface="Arial" pitchFamily="34" charset="0"/>
                <a:cs typeface="Arial" pitchFamily="34" charset="0"/>
              </a:rPr>
              <a:t>Experiential marketing strategies?</a:t>
            </a:r>
            <a:endParaRPr lang="en-GB" sz="2400" dirty="0">
              <a:latin typeface="Arial" pitchFamily="34" charset="0"/>
              <a:cs typeface="Arial" pitchFamily="34" charset="0"/>
            </a:endParaRPr>
          </a:p>
          <a:p>
            <a:pPr marL="914400" lvl="1" indent="-457200">
              <a:buFont typeface="Arial" pitchFamily="34" charset="0"/>
              <a:buChar char="•"/>
              <a:defRPr/>
            </a:pPr>
            <a:r>
              <a:rPr lang="en-GB" sz="2400" dirty="0">
                <a:latin typeface="Arial" pitchFamily="34" charset="0"/>
                <a:cs typeface="Arial" pitchFamily="34" charset="0"/>
              </a:rPr>
              <a:t>Government policy impact (e.g. Welsh Assembly Sustainable Development Bill)</a:t>
            </a:r>
          </a:p>
          <a:p>
            <a:pPr marL="914400" lvl="1" indent="-457200">
              <a:buFont typeface="Arial" pitchFamily="34" charset="0"/>
              <a:buChar char="•"/>
              <a:defRPr/>
            </a:pPr>
            <a:endParaRPr lang="en-GB" sz="2800" dirty="0">
              <a:latin typeface="Arial" pitchFamily="34" charset="0"/>
              <a:cs typeface="Arial" pitchFamily="34" charset="0"/>
            </a:endParaRPr>
          </a:p>
          <a:p>
            <a:pPr eaLnBrk="0" hangingPunct="0">
              <a:spcBef>
                <a:spcPct val="20000"/>
              </a:spcBef>
              <a:buClr>
                <a:srgbClr val="0071BC"/>
              </a:buClr>
              <a:buSzPts val="3200"/>
              <a:defRPr/>
            </a:pPr>
            <a:endParaRPr lang="en-GB" sz="2800" dirty="0">
              <a:solidFill>
                <a:schemeClr val="tx2"/>
              </a:solidFill>
              <a:latin typeface="Arial" pitchFamily="34" charset="0"/>
              <a:cs typeface="Arial" pitchFamily="34" charset="0"/>
            </a:endParaRPr>
          </a:p>
          <a:p>
            <a:pPr marL="342900" indent="-342900" eaLnBrk="0" hangingPunct="0">
              <a:spcBef>
                <a:spcPct val="20000"/>
              </a:spcBef>
              <a:defRPr/>
            </a:pPr>
            <a:endParaRPr lang="en-GB" sz="2800" dirty="0">
              <a:solidFill>
                <a:srgbClr val="0071BC"/>
              </a:solidFill>
              <a:latin typeface="Arial" pitchFamily="34" charset="0"/>
              <a:cs typeface="Arial" pitchFamily="34" charset="0"/>
            </a:endParaRPr>
          </a:p>
          <a:p>
            <a:pPr marL="342900" indent="-342900" eaLnBrk="0" hangingPunct="0">
              <a:spcBef>
                <a:spcPct val="20000"/>
              </a:spcBef>
              <a:defRPr/>
            </a:pPr>
            <a:endParaRPr lang="en-US" sz="2800" dirty="0">
              <a:latin typeface="Arial" pitchFamily="34" charset="0"/>
              <a:cs typeface="Arial" pitchFamily="34" charset="0"/>
            </a:endParaRPr>
          </a:p>
        </p:txBody>
      </p:sp>
      <p:sp>
        <p:nvSpPr>
          <p:cNvPr id="21509" name="Title 19"/>
          <p:cNvSpPr>
            <a:spLocks noGrp="1"/>
          </p:cNvSpPr>
          <p:nvPr>
            <p:ph type="title"/>
          </p:nvPr>
        </p:nvSpPr>
        <p:spPr>
          <a:xfrm>
            <a:off x="305815" y="33919"/>
            <a:ext cx="8424863" cy="1223962"/>
          </a:xfrm>
        </p:spPr>
        <p:txBody>
          <a:bodyPr>
            <a:normAutofit fontScale="90000"/>
          </a:bodyPr>
          <a:lstStyle/>
          <a:p>
            <a:pPr algn="ctr" eaLnBrk="1" hangingPunct="1"/>
            <a:r>
              <a:rPr lang="en-GB" b="1" dirty="0" smtClean="0"/>
              <a:t>Moving research forward in evaluation of sustainable events</a:t>
            </a:r>
            <a:endParaRPr lang="en-GB" sz="2400" dirty="0" smtClean="0"/>
          </a:p>
        </p:txBody>
      </p:sp>
      <p:pic>
        <p:nvPicPr>
          <p:cNvPr id="21510"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1037" y="5785329"/>
            <a:ext cx="2947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Immagin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13" y="5205413"/>
            <a:ext cx="2074863"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7544251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ChangeArrowheads="1"/>
          </p:cNvSpPr>
          <p:nvPr/>
        </p:nvSpPr>
        <p:spPr bwMode="auto">
          <a:xfrm>
            <a:off x="231775" y="1871663"/>
            <a:ext cx="829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endParaRPr lang="en-US" sz="2400">
              <a:solidFill>
                <a:schemeClr val="tx2"/>
              </a:solidFill>
              <a:latin typeface="Calibri" pitchFamily="34" charset="0"/>
              <a:cs typeface="Arial" charset="0"/>
            </a:endParaRPr>
          </a:p>
        </p:txBody>
      </p:sp>
      <p:pic>
        <p:nvPicPr>
          <p:cNvPr id="23556" name="Picture 7" descr="miny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600" y="765175"/>
            <a:ext cx="2874963"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78050" y="4868863"/>
            <a:ext cx="4572000" cy="646112"/>
          </a:xfrm>
          <a:prstGeom prst="rect">
            <a:avLst/>
          </a:prstGeom>
        </p:spPr>
        <p:txBody>
          <a:bodyPr>
            <a:spAutoFit/>
          </a:bodyPr>
          <a:lstStyle/>
          <a:p>
            <a:pPr algn="ctr">
              <a:defRPr/>
            </a:pPr>
            <a:r>
              <a:rPr lang="en-GB" sz="3600" b="1" dirty="0">
                <a:latin typeface="+mj-lt"/>
                <a:hlinkClick r:id="rId5"/>
              </a:rPr>
              <a:t>www.zen-project.eu</a:t>
            </a:r>
            <a:r>
              <a:rPr lang="en-GB" sz="3600" b="1" dirty="0">
                <a:latin typeface="+mj-lt"/>
              </a:rPr>
              <a:t>  </a:t>
            </a:r>
            <a:endParaRPr lang="en-GB" sz="3600" dirty="0">
              <a:latin typeface="+mj-lt"/>
            </a:endParaRPr>
          </a:p>
        </p:txBody>
      </p:sp>
      <p:pic>
        <p:nvPicPr>
          <p:cNvPr id="23558"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8367" y="5799279"/>
            <a:ext cx="2947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itle 19"/>
          <p:cNvSpPr>
            <a:spLocks noGrp="1"/>
          </p:cNvSpPr>
          <p:nvPr>
            <p:ph type="title"/>
          </p:nvPr>
        </p:nvSpPr>
        <p:spPr>
          <a:xfrm>
            <a:off x="4572000" y="661988"/>
            <a:ext cx="3300413" cy="1439862"/>
          </a:xfrm>
        </p:spPr>
        <p:txBody>
          <a:bodyPr/>
          <a:lstStyle/>
          <a:p>
            <a:pPr eaLnBrk="1" hangingPunct="1"/>
            <a:r>
              <a:rPr lang="en-GB" b="1" smtClean="0"/>
              <a:t>Thank you</a:t>
            </a:r>
            <a:endParaRPr lang="en-GB" sz="2400" smtClean="0"/>
          </a:p>
        </p:txBody>
      </p:sp>
      <p:sp>
        <p:nvSpPr>
          <p:cNvPr id="23560" name="Rectangle 1"/>
          <p:cNvSpPr>
            <a:spLocks noChangeArrowheads="1"/>
          </p:cNvSpPr>
          <p:nvPr/>
        </p:nvSpPr>
        <p:spPr bwMode="auto">
          <a:xfrm>
            <a:off x="3512981" y="2013743"/>
            <a:ext cx="5296222"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gn="ctr"/>
            <a:r>
              <a:rPr lang="en-GB" sz="2800" dirty="0" err="1">
                <a:cs typeface="Arial" charset="0"/>
              </a:rPr>
              <a:t>Dr.</a:t>
            </a:r>
            <a:r>
              <a:rPr lang="en-GB" sz="2800" dirty="0">
                <a:cs typeface="Arial" charset="0"/>
              </a:rPr>
              <a:t> Andres Coca-</a:t>
            </a:r>
            <a:r>
              <a:rPr lang="en-GB" sz="2800" dirty="0" err="1">
                <a:cs typeface="Arial" charset="0"/>
              </a:rPr>
              <a:t>Stefaniak</a:t>
            </a:r>
            <a:endParaRPr lang="en-GB" sz="2800" dirty="0">
              <a:cs typeface="Arial" charset="0"/>
            </a:endParaRPr>
          </a:p>
          <a:p>
            <a:pPr lvl="1" algn="ctr"/>
            <a:r>
              <a:rPr lang="en-GB" sz="2800" dirty="0" smtClean="0">
                <a:cs typeface="Arial" charset="0"/>
                <a:hlinkClick r:id="rId7"/>
              </a:rPr>
              <a:t>j.a.coca-stefaniak@uel.ac.uk</a:t>
            </a:r>
            <a:endParaRPr lang="en-GB" sz="2800" dirty="0" smtClean="0">
              <a:cs typeface="Arial" charset="0"/>
            </a:endParaRPr>
          </a:p>
          <a:p>
            <a:pPr lvl="1" algn="ctr"/>
            <a:endParaRPr lang="en-GB" sz="2800" dirty="0" smtClean="0">
              <a:cs typeface="Arial" charset="0"/>
            </a:endParaRPr>
          </a:p>
          <a:p>
            <a:pPr lvl="1" algn="ctr"/>
            <a:r>
              <a:rPr lang="en-GB" sz="2800" dirty="0" smtClean="0">
                <a:cs typeface="Arial" charset="0"/>
              </a:rPr>
              <a:t>Ian Bathgate</a:t>
            </a:r>
          </a:p>
          <a:p>
            <a:pPr lvl="1" algn="ctr"/>
            <a:r>
              <a:rPr lang="en-GB" sz="2800" dirty="0" smtClean="0">
                <a:cs typeface="Arial" charset="0"/>
              </a:rPr>
              <a:t>i.bathgate@uel.ac.uk</a:t>
            </a:r>
            <a:endParaRPr lang="en-US" sz="2800" dirty="0">
              <a:cs typeface="Arial" charset="0"/>
            </a:endParaRPr>
          </a:p>
        </p:txBody>
      </p:sp>
    </p:spTree>
    <p:custDataLst>
      <p:tags r:id="rId1"/>
    </p:custDataLst>
    <p:extLst>
      <p:ext uri="{BB962C8B-B14F-4D97-AF65-F5344CB8AC3E}">
        <p14:creationId xmlns:p14="http://schemas.microsoft.com/office/powerpoint/2010/main" val="160607718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231775" y="1871663"/>
            <a:ext cx="829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endParaRPr lang="en-US" sz="2400">
              <a:solidFill>
                <a:schemeClr val="tx2"/>
              </a:solidFill>
              <a:latin typeface="Calibri" pitchFamily="34" charset="0"/>
              <a:cs typeface="Arial" charset="0"/>
            </a:endParaRPr>
          </a:p>
        </p:txBody>
      </p:sp>
      <p:sp>
        <p:nvSpPr>
          <p:cNvPr id="24579" name="Rectangle 1"/>
          <p:cNvSpPr>
            <a:spLocks noChangeArrowheads="1"/>
          </p:cNvSpPr>
          <p:nvPr/>
        </p:nvSpPr>
        <p:spPr bwMode="auto">
          <a:xfrm>
            <a:off x="231775" y="1125538"/>
            <a:ext cx="866140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t>- Coca-Stefaniak J.A., Rinaldi R., Parker C. and Quin S. (2009), “Evolution of town centre and place management models: a European perspective”, </a:t>
            </a:r>
            <a:r>
              <a:rPr lang="en-GB" i="1"/>
              <a:t>Cities</a:t>
            </a:r>
            <a:r>
              <a:rPr lang="en-GB"/>
              <a:t>, 26 (2), pp. 74-80.</a:t>
            </a:r>
          </a:p>
          <a:p>
            <a:r>
              <a:rPr lang="en-GB"/>
              <a:t>- Coca-Stefaniak J.A. (2012), </a:t>
            </a:r>
            <a:r>
              <a:rPr lang="en-GB" i="1"/>
              <a:t>Evolution of international town centre management models</a:t>
            </a:r>
            <a:r>
              <a:rPr lang="en-GB"/>
              <a:t>, Doctoral thesis, Middlesex University.</a:t>
            </a:r>
          </a:p>
          <a:p>
            <a:r>
              <a:rPr lang="en-GB"/>
              <a:t>- Chalip L (2004), Beyond impact: A general model for host community event leverage. In: Ritchie B and Adair D (eds.), </a:t>
            </a:r>
            <a:r>
              <a:rPr lang="en-GB" i="1"/>
              <a:t>Sport Tourism: Interrelationships, Impacts and Issues</a:t>
            </a:r>
            <a:r>
              <a:rPr lang="en-GB"/>
              <a:t>, Clevedon: Channel View Publications, pp. 226-252.</a:t>
            </a:r>
          </a:p>
          <a:p>
            <a:r>
              <a:rPr lang="en-GB"/>
              <a:t>- DCMS (2012), </a:t>
            </a:r>
            <a:r>
              <a:rPr lang="en-GB" i="1"/>
              <a:t>London 2012 Olympic and Paralympic Games Impacts and Legacy Evaluation Framework Final Report</a:t>
            </a:r>
            <a:r>
              <a:rPr lang="en-GB"/>
              <a:t>, Department for Culture, Media and Sport, </a:t>
            </a:r>
            <a:r>
              <a:rPr lang="en-GB">
                <a:hlinkClick r:id="rId4"/>
              </a:rPr>
              <a:t>http://www.culture.gov.uk/images/publications/DCMS_2012_Games_Meta_evaluation_Report_1.pdf</a:t>
            </a:r>
            <a:r>
              <a:rPr lang="en-GB"/>
              <a:t> (accessed 24 August 2012) </a:t>
            </a:r>
          </a:p>
          <a:p>
            <a:pPr eaLnBrk="0" hangingPunct="0">
              <a:spcBef>
                <a:spcPct val="20000"/>
              </a:spcBef>
              <a:buClr>
                <a:srgbClr val="0071BC"/>
              </a:buClr>
              <a:buSzPts val="3200"/>
            </a:pPr>
            <a:r>
              <a:rPr lang="en-GB"/>
              <a:t>- Faulkner B, Chalip L, Brown G, Jago L, March R and Woodside A (2003), “Monitoring the tourism impacts of the Sydney 2000 Olympics”, </a:t>
            </a:r>
            <a:r>
              <a:rPr lang="en-GB" i="1"/>
              <a:t>Event Management</a:t>
            </a:r>
            <a:r>
              <a:rPr lang="en-GB"/>
              <a:t>, 6 (4), pp. 231-246.</a:t>
            </a:r>
          </a:p>
          <a:p>
            <a:pPr eaLnBrk="0" hangingPunct="0">
              <a:spcBef>
                <a:spcPct val="20000"/>
              </a:spcBef>
              <a:buClr>
                <a:srgbClr val="0071BC"/>
              </a:buClr>
              <a:buSzPts val="3200"/>
            </a:pPr>
            <a:endParaRPr lang="en-GB"/>
          </a:p>
        </p:txBody>
      </p:sp>
      <p:sp>
        <p:nvSpPr>
          <p:cNvPr id="24581" name="Title 19"/>
          <p:cNvSpPr>
            <a:spLocks noGrp="1"/>
          </p:cNvSpPr>
          <p:nvPr>
            <p:ph type="title"/>
          </p:nvPr>
        </p:nvSpPr>
        <p:spPr>
          <a:xfrm>
            <a:off x="1225550" y="188913"/>
            <a:ext cx="6673850" cy="719137"/>
          </a:xfrm>
        </p:spPr>
        <p:txBody>
          <a:bodyPr/>
          <a:lstStyle/>
          <a:p>
            <a:pPr algn="ctr" eaLnBrk="1" hangingPunct="1"/>
            <a:r>
              <a:rPr lang="en-GB" sz="3600" b="1" dirty="0" smtClean="0"/>
              <a:t>References</a:t>
            </a:r>
            <a:endParaRPr lang="en-GB" sz="3600" dirty="0" smtClean="0"/>
          </a:p>
        </p:txBody>
      </p:sp>
      <p:pic>
        <p:nvPicPr>
          <p:cNvPr id="24582"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2475" y="5733256"/>
            <a:ext cx="2947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620278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ChangeArrowheads="1"/>
          </p:cNvSpPr>
          <p:nvPr/>
        </p:nvSpPr>
        <p:spPr bwMode="auto">
          <a:xfrm>
            <a:off x="231775" y="1871663"/>
            <a:ext cx="829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endParaRPr lang="en-US" sz="2400">
              <a:solidFill>
                <a:schemeClr val="tx2"/>
              </a:solidFill>
              <a:latin typeface="Calibri" pitchFamily="34" charset="0"/>
              <a:cs typeface="Arial" charset="0"/>
            </a:endParaRPr>
          </a:p>
        </p:txBody>
      </p:sp>
      <p:sp>
        <p:nvSpPr>
          <p:cNvPr id="6147" name="Rectangle 1"/>
          <p:cNvSpPr>
            <a:spLocks noChangeArrowheads="1"/>
          </p:cNvSpPr>
          <p:nvPr/>
        </p:nvSpPr>
        <p:spPr bwMode="auto">
          <a:xfrm>
            <a:off x="944563" y="3849688"/>
            <a:ext cx="7416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20000"/>
              </a:spcBef>
              <a:buClr>
                <a:srgbClr val="0071BC"/>
              </a:buClr>
              <a:buSzPts val="3200"/>
            </a:pPr>
            <a:r>
              <a:rPr lang="en-GB" sz="2800"/>
              <a:t>Zero-impact Cultural Heritage Event Network (ZEN)</a:t>
            </a:r>
            <a:endParaRPr lang="en-GB" sz="3200">
              <a:solidFill>
                <a:srgbClr val="0071BC"/>
              </a:solidFill>
              <a:latin typeface="Calibri" pitchFamily="34" charset="0"/>
            </a:endParaRPr>
          </a:p>
        </p:txBody>
      </p:sp>
      <p:pic>
        <p:nvPicPr>
          <p:cNvPr id="6149" name="Picture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563" y="574675"/>
            <a:ext cx="755808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Εικόνα 18" descr="EU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46529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Εικόνα 17" descr="interreg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6438" y="0"/>
            <a:ext cx="2087562"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4490304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231775" y="1871663"/>
            <a:ext cx="829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endParaRPr lang="en-US" sz="2400">
              <a:solidFill>
                <a:schemeClr val="tx2"/>
              </a:solidFill>
              <a:latin typeface="Calibri" pitchFamily="34" charset="0"/>
              <a:cs typeface="Arial" charset="0"/>
            </a:endParaRPr>
          </a:p>
        </p:txBody>
      </p:sp>
      <p:sp>
        <p:nvSpPr>
          <p:cNvPr id="25603" name="Rectangle 1"/>
          <p:cNvSpPr>
            <a:spLocks noChangeArrowheads="1"/>
          </p:cNvSpPr>
          <p:nvPr/>
        </p:nvSpPr>
        <p:spPr bwMode="auto">
          <a:xfrm>
            <a:off x="233363" y="1268413"/>
            <a:ext cx="86614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t>- Getz D (2002), “Event studies and event management: On becoming and academic discipline”, </a:t>
            </a:r>
            <a:r>
              <a:rPr lang="en-GB" i="1"/>
              <a:t>Journal of Hospitality and Tourism Management</a:t>
            </a:r>
            <a:r>
              <a:rPr lang="en-GB"/>
              <a:t>, 9 (1), pp. 12-23.</a:t>
            </a:r>
          </a:p>
          <a:p>
            <a:r>
              <a:rPr lang="en-GB"/>
              <a:t>- Innes J E and Boother D E (2000), “Indicators for sustainable communities: A strategy building on complexity theory and distributed intelligence”, </a:t>
            </a:r>
            <a:r>
              <a:rPr lang="en-GB" i="1"/>
              <a:t>Planning Theory &amp; Practice</a:t>
            </a:r>
            <a:r>
              <a:rPr lang="en-GB"/>
              <a:t>, 1 (2), pp. 173-186.</a:t>
            </a:r>
          </a:p>
          <a:p>
            <a:r>
              <a:rPr lang="en-GB"/>
              <a:t>- Mega V and Pedersen J (1998), </a:t>
            </a:r>
            <a:r>
              <a:rPr lang="en-GB" i="1"/>
              <a:t>Urban sustainability indicators</a:t>
            </a:r>
            <a:r>
              <a:rPr lang="en-GB"/>
              <a:t>, European Foundation for the Improvement of Living and Working Conditions, </a:t>
            </a:r>
            <a:r>
              <a:rPr lang="en-GB">
                <a:hlinkClick r:id="rId4"/>
              </a:rPr>
              <a:t>http://eurofound.europa.eu/pubdocs/1998/07/en/1/ef9807en.pdf</a:t>
            </a:r>
            <a:r>
              <a:rPr lang="en-GB"/>
              <a:t> (accessed 22 August 2012)</a:t>
            </a:r>
          </a:p>
          <a:p>
            <a:r>
              <a:rPr lang="en-GB"/>
              <a:t>- Moore T (2013), </a:t>
            </a:r>
            <a:r>
              <a:rPr lang="en-GB" i="1"/>
              <a:t>Audience attitudes on the environmental impact of events</a:t>
            </a:r>
            <a:r>
              <a:rPr lang="en-GB"/>
              <a:t> CM&amp;SS/AGF, </a:t>
            </a:r>
            <a:r>
              <a:rPr lang="en-GB">
                <a:hlinkClick r:id="rId5"/>
              </a:rPr>
              <a:t>http://www.agreenerfestival.com/wp-content/uploads/pdfs/Bucks-AGF_AUDIENCE_RESEARCH_2012.pdf</a:t>
            </a:r>
            <a:r>
              <a:rPr lang="en-GB"/>
              <a:t> (accessed 10 May, 2013).</a:t>
            </a:r>
          </a:p>
          <a:p>
            <a:r>
              <a:rPr lang="en-GB"/>
              <a:t>- O’Brien D (2006), Event business leveraging: The Sydney 2000 Olympic Games, </a:t>
            </a:r>
            <a:r>
              <a:rPr lang="en-GB" i="1"/>
              <a:t>Annals of Tourism Research</a:t>
            </a:r>
            <a:r>
              <a:rPr lang="en-GB"/>
              <a:t>, 33 (1), pp. 240-261.</a:t>
            </a:r>
          </a:p>
        </p:txBody>
      </p:sp>
      <p:sp>
        <p:nvSpPr>
          <p:cNvPr id="25605" name="Title 19"/>
          <p:cNvSpPr>
            <a:spLocks noGrp="1"/>
          </p:cNvSpPr>
          <p:nvPr>
            <p:ph type="title"/>
          </p:nvPr>
        </p:nvSpPr>
        <p:spPr>
          <a:xfrm>
            <a:off x="1225550" y="188913"/>
            <a:ext cx="6673850" cy="719137"/>
          </a:xfrm>
        </p:spPr>
        <p:txBody>
          <a:bodyPr/>
          <a:lstStyle/>
          <a:p>
            <a:pPr algn="ctr" eaLnBrk="1" hangingPunct="1"/>
            <a:r>
              <a:rPr lang="en-GB" sz="3600" b="1" dirty="0" smtClean="0"/>
              <a:t>References</a:t>
            </a:r>
            <a:endParaRPr lang="en-GB" sz="3600" dirty="0" smtClean="0"/>
          </a:p>
        </p:txBody>
      </p:sp>
      <p:pic>
        <p:nvPicPr>
          <p:cNvPr id="2560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3351" y="5733256"/>
            <a:ext cx="2947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6967698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231775" y="1871663"/>
            <a:ext cx="829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endParaRPr lang="en-US" sz="2400">
              <a:solidFill>
                <a:schemeClr val="tx2"/>
              </a:solidFill>
              <a:latin typeface="Calibri" pitchFamily="34" charset="0"/>
              <a:cs typeface="Arial" charset="0"/>
            </a:endParaRPr>
          </a:p>
        </p:txBody>
      </p:sp>
      <p:sp>
        <p:nvSpPr>
          <p:cNvPr id="26627" name="Rectangle 1"/>
          <p:cNvSpPr>
            <a:spLocks noChangeArrowheads="1"/>
          </p:cNvSpPr>
          <p:nvPr/>
        </p:nvSpPr>
        <p:spPr bwMode="auto">
          <a:xfrm>
            <a:off x="231775" y="1268413"/>
            <a:ext cx="86614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t>- Ritchie J R B (2000), “Turning 16 days into 16 years through Olympic Legacies”, </a:t>
            </a:r>
            <a:r>
              <a:rPr lang="en-GB" i="1"/>
              <a:t>Event Management</a:t>
            </a:r>
            <a:r>
              <a:rPr lang="en-GB"/>
              <a:t>, 6, pp. 155-165.</a:t>
            </a:r>
          </a:p>
          <a:p>
            <a:r>
              <a:rPr lang="en-GB"/>
              <a:t>- Richards G and Wilson J (2004), “The impact of cultural events on city image: Rotterdam, Cultural Capital of Europe 2001”, Urban Studies, Vol. 41, No. 10, pp. 1931-1951.</a:t>
            </a:r>
          </a:p>
          <a:p>
            <a:pPr eaLnBrk="0" hangingPunct="0">
              <a:spcBef>
                <a:spcPct val="20000"/>
              </a:spcBef>
              <a:buClr>
                <a:srgbClr val="0071BC"/>
              </a:buClr>
              <a:buSzPts val="3200"/>
            </a:pPr>
            <a:r>
              <a:rPr lang="en-GB"/>
              <a:t>- Wood E. (2009), “An impact evaluation framework: local government community festivals”, </a:t>
            </a:r>
            <a:r>
              <a:rPr lang="en-GB" i="1"/>
              <a:t>Event Management</a:t>
            </a:r>
            <a:r>
              <a:rPr lang="en-GB"/>
              <a:t>, Vol. 12, No. 3/4, pp. 171-185.</a:t>
            </a:r>
          </a:p>
          <a:p>
            <a:pPr eaLnBrk="0" hangingPunct="0">
              <a:spcBef>
                <a:spcPct val="20000"/>
              </a:spcBef>
              <a:buClr>
                <a:srgbClr val="0071BC"/>
              </a:buClr>
              <a:buSzPts val="3200"/>
            </a:pPr>
            <a:endParaRPr lang="en-GB"/>
          </a:p>
        </p:txBody>
      </p:sp>
      <p:sp>
        <p:nvSpPr>
          <p:cNvPr id="26629" name="Title 19"/>
          <p:cNvSpPr>
            <a:spLocks noGrp="1"/>
          </p:cNvSpPr>
          <p:nvPr>
            <p:ph type="title"/>
          </p:nvPr>
        </p:nvSpPr>
        <p:spPr>
          <a:xfrm>
            <a:off x="1225550" y="188913"/>
            <a:ext cx="6673850" cy="719137"/>
          </a:xfrm>
        </p:spPr>
        <p:txBody>
          <a:bodyPr/>
          <a:lstStyle/>
          <a:p>
            <a:pPr algn="ctr" eaLnBrk="1" hangingPunct="1"/>
            <a:r>
              <a:rPr lang="en-GB" sz="3600" b="1" dirty="0" smtClean="0"/>
              <a:t>References</a:t>
            </a:r>
            <a:endParaRPr lang="en-GB" sz="3600" dirty="0" smtClean="0"/>
          </a:p>
        </p:txBody>
      </p:sp>
      <p:pic>
        <p:nvPicPr>
          <p:cNvPr id="26630"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2475" y="5733256"/>
            <a:ext cx="2947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5782205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231775" y="1871663"/>
            <a:ext cx="829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endParaRPr lang="en-US" sz="2400">
              <a:solidFill>
                <a:schemeClr val="tx2"/>
              </a:solidFill>
              <a:latin typeface="Calibri" pitchFamily="34" charset="0"/>
              <a:cs typeface="Arial" charset="0"/>
            </a:endParaRPr>
          </a:p>
        </p:txBody>
      </p:sp>
      <p:sp>
        <p:nvSpPr>
          <p:cNvPr id="4099" name="Rectangle 1"/>
          <p:cNvSpPr>
            <a:spLocks noChangeArrowheads="1"/>
          </p:cNvSpPr>
          <p:nvPr/>
        </p:nvSpPr>
        <p:spPr bwMode="auto">
          <a:xfrm>
            <a:off x="328613" y="1598613"/>
            <a:ext cx="85185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Clr>
                <a:srgbClr val="0071BC"/>
              </a:buClr>
              <a:buSzPts val="3200"/>
              <a:buFontTx/>
              <a:buChar char="•"/>
              <a:defRPr/>
            </a:pPr>
            <a:r>
              <a:rPr lang="en-GB" sz="2800" dirty="0" err="1"/>
              <a:t>Transnationality</a:t>
            </a:r>
            <a:r>
              <a:rPr lang="en-GB" sz="2800" dirty="0"/>
              <a:t> (IT, UK, LT, LV, GR, RO, BG, SL, NL, ESP) and practice-based research</a:t>
            </a:r>
          </a:p>
          <a:p>
            <a:pPr eaLnBrk="0" hangingPunct="0">
              <a:spcBef>
                <a:spcPct val="20000"/>
              </a:spcBef>
              <a:buClr>
                <a:srgbClr val="0071BC"/>
              </a:buClr>
              <a:buSzPts val="3200"/>
              <a:defRPr/>
            </a:pPr>
            <a:endParaRPr lang="en-GB" sz="2800" dirty="0">
              <a:solidFill>
                <a:schemeClr val="tx2"/>
              </a:solidFill>
              <a:latin typeface="Calibri" pitchFamily="34" charset="0"/>
            </a:endParaRPr>
          </a:p>
          <a:p>
            <a:pPr marL="342900" indent="-342900" eaLnBrk="0" hangingPunct="0">
              <a:spcBef>
                <a:spcPct val="20000"/>
              </a:spcBef>
              <a:defRPr/>
            </a:pPr>
            <a:endParaRPr lang="en-GB" sz="3200" dirty="0">
              <a:solidFill>
                <a:srgbClr val="0071BC"/>
              </a:solidFill>
              <a:latin typeface="Calibri" pitchFamily="34" charset="0"/>
            </a:endParaRPr>
          </a:p>
        </p:txBody>
      </p:sp>
      <p:sp>
        <p:nvSpPr>
          <p:cNvPr id="7173" name="Title 19"/>
          <p:cNvSpPr>
            <a:spLocks noGrp="1"/>
          </p:cNvSpPr>
          <p:nvPr>
            <p:ph type="title"/>
          </p:nvPr>
        </p:nvSpPr>
        <p:spPr>
          <a:xfrm>
            <a:off x="1779134" y="116632"/>
            <a:ext cx="5481638" cy="1087437"/>
          </a:xfrm>
        </p:spPr>
        <p:txBody>
          <a:bodyPr/>
          <a:lstStyle/>
          <a:p>
            <a:pPr eaLnBrk="1" hangingPunct="1"/>
            <a:r>
              <a:rPr lang="en-GB" sz="3600" b="1" dirty="0" smtClean="0"/>
              <a:t>ZEN project’s approach</a:t>
            </a:r>
          </a:p>
        </p:txBody>
      </p:sp>
      <p:pic>
        <p:nvPicPr>
          <p:cNvPr id="7174" name="Immagine 8" descr="logo SVILUPPUMBRIA.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775" y="3030538"/>
            <a:ext cx="15843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613" y="5584825"/>
            <a:ext cx="7905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4" descr="C:\Users\liliana\Desktop\logo AD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6038" y="4735513"/>
            <a:ext cx="141922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 descr="http://www.simonholtmarketing.com/Images01/Powys%20Logo.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53275" y="3902075"/>
            <a:ext cx="1611313"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2" descr="GOBIERNO_DE_EXTREMADURA_Consejeria_Educacion_y_Cultura_verd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2588" y="2882900"/>
            <a:ext cx="2030412"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4" descr="http://t1.gstatic.com/images?q=tbn:ANd9GcRSemDN4_0u679fOrYS7JGmDDsgwmBiRD-Z4wBRRCqog_TbHbaU&amp;t=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00238" y="3136900"/>
            <a:ext cx="10620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Картина 57" descr="Original_logo_BI_ENG_NAM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0663" y="4338638"/>
            <a:ext cx="14192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Slika 2" descr="znak27.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68538" y="4443413"/>
            <a:ext cx="9810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1" descr="C:\Users\Kristine\Downloads\S!GULDA_logo_.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2588" y="5818188"/>
            <a:ext cx="15589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1"/>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16600" y="4500563"/>
            <a:ext cx="6445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17"/>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68853" y="5733256"/>
            <a:ext cx="2947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11" descr="erasmuslogo316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65525" y="3201988"/>
            <a:ext cx="24796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300346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231775" y="1871663"/>
            <a:ext cx="829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endParaRPr lang="en-US" sz="2400">
              <a:solidFill>
                <a:schemeClr val="tx2"/>
              </a:solidFill>
              <a:latin typeface="Calibri" pitchFamily="34" charset="0"/>
              <a:cs typeface="Arial" charset="0"/>
            </a:endParaRPr>
          </a:p>
        </p:txBody>
      </p:sp>
      <p:sp>
        <p:nvSpPr>
          <p:cNvPr id="4099" name="Rectangle 1"/>
          <p:cNvSpPr>
            <a:spLocks noChangeArrowheads="1"/>
          </p:cNvSpPr>
          <p:nvPr/>
        </p:nvSpPr>
        <p:spPr bwMode="auto">
          <a:xfrm>
            <a:off x="539750" y="1341439"/>
            <a:ext cx="7704658" cy="28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Clr>
                <a:srgbClr val="0071BC"/>
              </a:buClr>
              <a:buSzPts val="3200"/>
              <a:buFontTx/>
              <a:buChar char="•"/>
              <a:defRPr/>
            </a:pPr>
            <a:r>
              <a:rPr lang="en-GB" sz="2800" dirty="0"/>
              <a:t>European </a:t>
            </a:r>
            <a:r>
              <a:rPr lang="en-GB" sz="2800" b="1" dirty="0"/>
              <a:t>innovation</a:t>
            </a:r>
            <a:r>
              <a:rPr lang="en-GB" sz="2800" dirty="0"/>
              <a:t> in the development, management and evaluation of </a:t>
            </a:r>
            <a:r>
              <a:rPr lang="en-GB" sz="2800" b="1" dirty="0"/>
              <a:t>sustainable</a:t>
            </a:r>
            <a:r>
              <a:rPr lang="en-GB" sz="2800" dirty="0"/>
              <a:t> cultural events in historic town centres</a:t>
            </a:r>
          </a:p>
          <a:p>
            <a:pPr eaLnBrk="0" hangingPunct="0">
              <a:spcBef>
                <a:spcPct val="20000"/>
              </a:spcBef>
              <a:buClr>
                <a:srgbClr val="0071BC"/>
              </a:buClr>
              <a:buSzPts val="3200"/>
              <a:defRPr/>
            </a:pPr>
            <a:endParaRPr lang="en-GB" sz="2800" dirty="0"/>
          </a:p>
          <a:p>
            <a:pPr marL="342900" indent="-342900" eaLnBrk="0" hangingPunct="0">
              <a:spcBef>
                <a:spcPct val="20000"/>
              </a:spcBef>
              <a:buClr>
                <a:srgbClr val="0071BC"/>
              </a:buClr>
              <a:buSzPts val="3200"/>
              <a:buFontTx/>
              <a:buChar char="•"/>
              <a:defRPr/>
            </a:pPr>
            <a:r>
              <a:rPr lang="en-GB" sz="2800" dirty="0"/>
              <a:t>Can an event have </a:t>
            </a:r>
            <a:r>
              <a:rPr lang="en-GB" sz="2800" b="1" dirty="0"/>
              <a:t>zero impact</a:t>
            </a:r>
            <a:r>
              <a:rPr lang="en-GB" sz="2800" dirty="0"/>
              <a:t> on the environment?</a:t>
            </a:r>
          </a:p>
          <a:p>
            <a:pPr marL="342900" indent="-342900" eaLnBrk="0" hangingPunct="0">
              <a:spcBef>
                <a:spcPct val="20000"/>
              </a:spcBef>
              <a:buClr>
                <a:srgbClr val="0071BC"/>
              </a:buClr>
              <a:buSzPts val="3200"/>
              <a:buFontTx/>
              <a:buChar char="•"/>
              <a:defRPr/>
            </a:pPr>
            <a:endParaRPr lang="en-GB" sz="2800" dirty="0"/>
          </a:p>
          <a:p>
            <a:pPr marL="342900" indent="-342900" eaLnBrk="0" hangingPunct="0">
              <a:spcBef>
                <a:spcPct val="20000"/>
              </a:spcBef>
              <a:defRPr/>
            </a:pPr>
            <a:endParaRPr lang="en-GB" sz="3200" dirty="0">
              <a:solidFill>
                <a:srgbClr val="0071BC"/>
              </a:solidFill>
              <a:latin typeface="Calibri" pitchFamily="34" charset="0"/>
            </a:endParaRPr>
          </a:p>
          <a:p>
            <a:pPr marL="342900" indent="-342900" eaLnBrk="0" hangingPunct="0">
              <a:spcBef>
                <a:spcPct val="20000"/>
              </a:spcBef>
              <a:defRPr/>
            </a:pPr>
            <a:endParaRPr lang="en-US" sz="3200" dirty="0">
              <a:latin typeface="Calibri" pitchFamily="34" charset="0"/>
            </a:endParaRPr>
          </a:p>
        </p:txBody>
      </p:sp>
      <p:sp>
        <p:nvSpPr>
          <p:cNvPr id="8197" name="Title 19"/>
          <p:cNvSpPr>
            <a:spLocks noGrp="1"/>
          </p:cNvSpPr>
          <p:nvPr>
            <p:ph type="title"/>
          </p:nvPr>
        </p:nvSpPr>
        <p:spPr>
          <a:xfrm>
            <a:off x="2172608" y="116632"/>
            <a:ext cx="4609256" cy="1087437"/>
          </a:xfrm>
        </p:spPr>
        <p:txBody>
          <a:bodyPr/>
          <a:lstStyle/>
          <a:p>
            <a:pPr eaLnBrk="1" hangingPunct="1"/>
            <a:r>
              <a:rPr lang="en-GB" sz="3600" b="1" dirty="0" smtClean="0"/>
              <a:t>ZEN project’s aims</a:t>
            </a:r>
            <a:endParaRPr lang="en-GB" sz="3600" dirty="0" smtClean="0"/>
          </a:p>
        </p:txBody>
      </p:sp>
      <p:pic>
        <p:nvPicPr>
          <p:cNvPr id="8198"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5785329"/>
            <a:ext cx="2947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Content Placeholder 13" descr="5916866072_246e7bc1f9.jpg"/>
          <p:cNvPicPr>
            <a:picLocks noGrp="1" noChangeAspect="1"/>
          </p:cNvPicPr>
          <p:nvPr>
            <p:ph sz="half" idx="4294967295"/>
          </p:nvPr>
        </p:nvPicPr>
        <p:blipFill>
          <a:blip r:embed="rId5" cstate="print">
            <a:extLst>
              <a:ext uri="{28A0092B-C50C-407E-A947-70E740481C1C}">
                <a14:useLocalDpi xmlns:a14="http://schemas.microsoft.com/office/drawing/2010/main" val="0"/>
              </a:ext>
            </a:extLst>
          </a:blip>
          <a:srcRect t="-58614" b="-58614"/>
          <a:stretch>
            <a:fillRect/>
          </a:stretch>
        </p:blipFill>
        <p:spPr>
          <a:xfrm>
            <a:off x="0" y="3019425"/>
            <a:ext cx="3841750" cy="5191125"/>
          </a:xfrm>
        </p:spPr>
      </p:pic>
    </p:spTree>
    <p:custDataLst>
      <p:tags r:id="rId1"/>
    </p:custDataLst>
    <p:extLst>
      <p:ext uri="{BB962C8B-B14F-4D97-AF65-F5344CB8AC3E}">
        <p14:creationId xmlns:p14="http://schemas.microsoft.com/office/powerpoint/2010/main" val="211898242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231775" y="1871663"/>
            <a:ext cx="829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endParaRPr lang="en-US" sz="2400">
              <a:solidFill>
                <a:schemeClr val="tx2"/>
              </a:solidFill>
              <a:latin typeface="Calibri" pitchFamily="34" charset="0"/>
              <a:cs typeface="Arial" charset="0"/>
            </a:endParaRPr>
          </a:p>
        </p:txBody>
      </p:sp>
      <p:sp>
        <p:nvSpPr>
          <p:cNvPr id="9219" name="Rectangle 1"/>
          <p:cNvSpPr>
            <a:spLocks noChangeArrowheads="1"/>
          </p:cNvSpPr>
          <p:nvPr/>
        </p:nvSpPr>
        <p:spPr bwMode="auto">
          <a:xfrm>
            <a:off x="631825" y="1570038"/>
            <a:ext cx="7920038" cy="368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Clr>
                <a:schemeClr val="tx1"/>
              </a:buClr>
              <a:buSzPct val="100000"/>
              <a:buFont typeface="Arial" charset="0"/>
              <a:buChar char="•"/>
            </a:pPr>
            <a:r>
              <a:rPr lang="en-GB" sz="2800" dirty="0">
                <a:cs typeface="Arial" charset="0"/>
              </a:rPr>
              <a:t>49.8% would pay higher ticket price to make festival greener</a:t>
            </a:r>
          </a:p>
          <a:p>
            <a:pPr marL="342900" indent="-342900" eaLnBrk="0" hangingPunct="0">
              <a:spcBef>
                <a:spcPct val="20000"/>
              </a:spcBef>
              <a:buClr>
                <a:schemeClr val="tx1"/>
              </a:buClr>
              <a:buSzPct val="100000"/>
              <a:buFont typeface="Arial" charset="0"/>
              <a:buChar char="•"/>
            </a:pPr>
            <a:r>
              <a:rPr lang="en-GB" sz="2800" dirty="0">
                <a:cs typeface="Arial" charset="0"/>
              </a:rPr>
              <a:t>43% had changed behaviour as a result of festival’s green initiative(s)</a:t>
            </a:r>
          </a:p>
          <a:p>
            <a:pPr marL="342900" indent="-342900" eaLnBrk="0" hangingPunct="0">
              <a:spcBef>
                <a:spcPct val="20000"/>
              </a:spcBef>
              <a:buClr>
                <a:schemeClr val="tx1"/>
              </a:buClr>
              <a:buSzPct val="100000"/>
              <a:buFont typeface="Arial" charset="0"/>
              <a:buChar char="•"/>
            </a:pPr>
            <a:r>
              <a:rPr lang="en-GB" sz="2800" dirty="0">
                <a:cs typeface="Arial" charset="0"/>
              </a:rPr>
              <a:t>Waste, traffic and noise seen as key negative impacts</a:t>
            </a:r>
          </a:p>
          <a:p>
            <a:pPr marL="342900" indent="-342900" eaLnBrk="0" hangingPunct="0">
              <a:spcBef>
                <a:spcPct val="20000"/>
              </a:spcBef>
              <a:buClr>
                <a:schemeClr val="tx1"/>
              </a:buClr>
              <a:buSzPct val="100000"/>
              <a:buFont typeface="Arial" charset="0"/>
              <a:buChar char="•"/>
            </a:pPr>
            <a:r>
              <a:rPr lang="en-GB" sz="2800" dirty="0">
                <a:cs typeface="Arial" charset="0"/>
              </a:rPr>
              <a:t>Responsibility for impact – festival organiser (but also festival goers – 79%)</a:t>
            </a:r>
          </a:p>
        </p:txBody>
      </p:sp>
      <p:sp>
        <p:nvSpPr>
          <p:cNvPr id="9221" name="Title 19"/>
          <p:cNvSpPr>
            <a:spLocks noGrp="1"/>
          </p:cNvSpPr>
          <p:nvPr>
            <p:ph type="title"/>
          </p:nvPr>
        </p:nvSpPr>
        <p:spPr>
          <a:xfrm>
            <a:off x="0" y="188913"/>
            <a:ext cx="9144000" cy="1223962"/>
          </a:xfrm>
        </p:spPr>
        <p:txBody>
          <a:bodyPr/>
          <a:lstStyle/>
          <a:p>
            <a:pPr algn="ctr" eaLnBrk="1" hangingPunct="1"/>
            <a:r>
              <a:rPr lang="en-GB" sz="3600" b="1" dirty="0" smtClean="0"/>
              <a:t>2012 pan-</a:t>
            </a:r>
            <a:r>
              <a:rPr lang="en-GB" sz="3600" b="1" dirty="0" err="1" smtClean="0"/>
              <a:t>Euopean</a:t>
            </a:r>
            <a:r>
              <a:rPr lang="en-GB" sz="3600" b="1" dirty="0" smtClean="0"/>
              <a:t> survey festival goers</a:t>
            </a:r>
            <a:br>
              <a:rPr lang="en-GB" sz="3600" b="1" dirty="0" smtClean="0"/>
            </a:br>
            <a:r>
              <a:rPr lang="en-GB" sz="2800" b="1" dirty="0" smtClean="0"/>
              <a:t>(Moore, 2013)</a:t>
            </a:r>
            <a:endParaRPr lang="en-GB" sz="2800" dirty="0" smtClean="0"/>
          </a:p>
        </p:txBody>
      </p:sp>
      <p:pic>
        <p:nvPicPr>
          <p:cNvPr id="9222"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1844" y="5827745"/>
            <a:ext cx="2947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1"/>
          <p:cNvSpPr>
            <a:spLocks noChangeArrowheads="1"/>
          </p:cNvSpPr>
          <p:nvPr/>
        </p:nvSpPr>
        <p:spPr bwMode="auto">
          <a:xfrm>
            <a:off x="161925" y="6162675"/>
            <a:ext cx="32035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buClr>
                <a:srgbClr val="0071BC"/>
              </a:buClr>
              <a:buSzPts val="3200"/>
            </a:pPr>
            <a:r>
              <a:rPr lang="en-GB" sz="1600"/>
              <a:t>Sample size: 2,281</a:t>
            </a:r>
          </a:p>
          <a:p>
            <a:pPr eaLnBrk="0" hangingPunct="0">
              <a:spcBef>
                <a:spcPct val="20000"/>
              </a:spcBef>
              <a:buClr>
                <a:srgbClr val="0071BC"/>
              </a:buClr>
              <a:buSzPts val="3200"/>
            </a:pPr>
            <a:r>
              <a:rPr lang="en-GB" sz="1600">
                <a:latin typeface="Calibri" pitchFamily="34" charset="0"/>
              </a:rPr>
              <a:t>Buckinghamshire New University</a:t>
            </a:r>
            <a:endParaRPr lang="en-US" sz="3200">
              <a:latin typeface="Calibri" pitchFamily="34" charset="0"/>
            </a:endParaRPr>
          </a:p>
        </p:txBody>
      </p:sp>
    </p:spTree>
    <p:custDataLst>
      <p:tags r:id="rId1"/>
    </p:custDataLst>
    <p:extLst>
      <p:ext uri="{BB962C8B-B14F-4D97-AF65-F5344CB8AC3E}">
        <p14:creationId xmlns:p14="http://schemas.microsoft.com/office/powerpoint/2010/main" val="301802669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231775" y="1871663"/>
            <a:ext cx="829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endParaRPr lang="en-US" sz="2400">
              <a:solidFill>
                <a:schemeClr val="tx2"/>
              </a:solidFill>
              <a:latin typeface="Calibri" pitchFamily="34" charset="0"/>
              <a:cs typeface="Arial" charset="0"/>
            </a:endParaRPr>
          </a:p>
        </p:txBody>
      </p:sp>
      <p:sp>
        <p:nvSpPr>
          <p:cNvPr id="10243" name="Rectangle 1"/>
          <p:cNvSpPr>
            <a:spLocks noChangeArrowheads="1"/>
          </p:cNvSpPr>
          <p:nvPr/>
        </p:nvSpPr>
        <p:spPr bwMode="auto">
          <a:xfrm>
            <a:off x="3059113" y="1390650"/>
            <a:ext cx="5832475"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Clr>
                <a:srgbClr val="0071BC"/>
              </a:buClr>
              <a:buSzPts val="3200"/>
              <a:buFontTx/>
              <a:buChar char="•"/>
            </a:pPr>
            <a:r>
              <a:rPr lang="en-GB" sz="2800"/>
              <a:t>City image (Richards and Wilson, 2004)</a:t>
            </a:r>
          </a:p>
          <a:p>
            <a:pPr marL="342900" indent="-342900" eaLnBrk="0" hangingPunct="0">
              <a:spcBef>
                <a:spcPct val="20000"/>
              </a:spcBef>
              <a:buClr>
                <a:srgbClr val="0071BC"/>
              </a:buClr>
              <a:buSzPts val="3200"/>
              <a:buFontTx/>
              <a:buChar char="•"/>
            </a:pPr>
            <a:r>
              <a:rPr lang="en-GB" sz="2800"/>
              <a:t>Justify public spending (Faulkner et al, 2003) </a:t>
            </a:r>
          </a:p>
          <a:p>
            <a:pPr marL="342900" indent="-342900" eaLnBrk="0" hangingPunct="0">
              <a:spcBef>
                <a:spcPct val="20000"/>
              </a:spcBef>
              <a:buClr>
                <a:srgbClr val="0071BC"/>
              </a:buClr>
              <a:buSzPts val="3200"/>
              <a:buFontTx/>
              <a:buChar char="•"/>
            </a:pPr>
            <a:r>
              <a:rPr lang="en-GB" sz="2800"/>
              <a:t>Host communities getting best possible benefits (Chalip, 2004; O’Brien 2006)</a:t>
            </a:r>
          </a:p>
          <a:p>
            <a:pPr marL="342900" indent="-342900" eaLnBrk="0" hangingPunct="0">
              <a:spcBef>
                <a:spcPct val="20000"/>
              </a:spcBef>
              <a:buClr>
                <a:srgbClr val="0071BC"/>
              </a:buClr>
              <a:buSzPts val="3200"/>
              <a:buFontTx/>
              <a:buChar char="•"/>
            </a:pPr>
            <a:r>
              <a:rPr lang="en-GB" sz="2800"/>
              <a:t>Lasting legacy for communities (Ritchie, 2000)</a:t>
            </a:r>
            <a:endParaRPr lang="en-GB" sz="2800">
              <a:solidFill>
                <a:srgbClr val="0071BC"/>
              </a:solidFill>
              <a:latin typeface="Calibri" pitchFamily="34" charset="0"/>
            </a:endParaRPr>
          </a:p>
          <a:p>
            <a:pPr marL="342900" indent="-342900" eaLnBrk="0" hangingPunct="0">
              <a:spcBef>
                <a:spcPct val="20000"/>
              </a:spcBef>
            </a:pPr>
            <a:endParaRPr lang="en-US" sz="3200">
              <a:latin typeface="Calibri" pitchFamily="34" charset="0"/>
            </a:endParaRPr>
          </a:p>
        </p:txBody>
      </p:sp>
      <p:sp>
        <p:nvSpPr>
          <p:cNvPr id="10245" name="Title 19"/>
          <p:cNvSpPr>
            <a:spLocks noGrp="1"/>
          </p:cNvSpPr>
          <p:nvPr>
            <p:ph type="title"/>
          </p:nvPr>
        </p:nvSpPr>
        <p:spPr>
          <a:xfrm>
            <a:off x="1187450" y="115888"/>
            <a:ext cx="6673850" cy="1087437"/>
          </a:xfrm>
        </p:spPr>
        <p:txBody>
          <a:bodyPr>
            <a:normAutofit fontScale="90000"/>
          </a:bodyPr>
          <a:lstStyle/>
          <a:p>
            <a:pPr eaLnBrk="1" hangingPunct="1"/>
            <a:r>
              <a:rPr lang="en-GB" sz="3600" b="1" smtClean="0"/>
              <a:t>Why evaluate impacts of events?</a:t>
            </a:r>
            <a:endParaRPr lang="en-GB" sz="3600" smtClean="0"/>
          </a:p>
        </p:txBody>
      </p:sp>
      <p:pic>
        <p:nvPicPr>
          <p:cNvPr id="1024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5661248"/>
            <a:ext cx="2947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42863" y="2449513"/>
            <a:ext cx="3016250" cy="2008187"/>
          </a:xfrm>
          <a:noFill/>
        </p:spPr>
      </p:pic>
    </p:spTree>
    <p:custDataLst>
      <p:tags r:id="rId1"/>
    </p:custDataLst>
    <p:extLst>
      <p:ext uri="{BB962C8B-B14F-4D97-AF65-F5344CB8AC3E}">
        <p14:creationId xmlns:p14="http://schemas.microsoft.com/office/powerpoint/2010/main" val="93243169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250825" y="6162675"/>
            <a:ext cx="23764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buClr>
                <a:srgbClr val="0071BC"/>
              </a:buClr>
              <a:buSzPts val="3200"/>
            </a:pPr>
            <a:r>
              <a:rPr lang="en-GB" sz="1600"/>
              <a:t>DCMS (2012; p. 22)</a:t>
            </a:r>
            <a:endParaRPr lang="en-GB" sz="3200">
              <a:solidFill>
                <a:srgbClr val="0071BC"/>
              </a:solidFill>
              <a:latin typeface="Calibri" pitchFamily="34" charset="0"/>
            </a:endParaRPr>
          </a:p>
        </p:txBody>
      </p:sp>
      <p:sp>
        <p:nvSpPr>
          <p:cNvPr id="11268" name="Title 19"/>
          <p:cNvSpPr>
            <a:spLocks noGrp="1"/>
          </p:cNvSpPr>
          <p:nvPr>
            <p:ph type="title"/>
          </p:nvPr>
        </p:nvSpPr>
        <p:spPr>
          <a:xfrm>
            <a:off x="937759" y="0"/>
            <a:ext cx="7308850" cy="908050"/>
          </a:xfrm>
        </p:spPr>
        <p:txBody>
          <a:bodyPr>
            <a:normAutofit fontScale="90000"/>
          </a:bodyPr>
          <a:lstStyle/>
          <a:p>
            <a:pPr algn="ctr" eaLnBrk="1" hangingPunct="1"/>
            <a:r>
              <a:rPr lang="en-GB" sz="3600" b="1" dirty="0" smtClean="0"/>
              <a:t>Example of legacy-focused</a:t>
            </a:r>
            <a:br>
              <a:rPr lang="en-GB" sz="3600" b="1" dirty="0" smtClean="0"/>
            </a:br>
            <a:r>
              <a:rPr lang="en-GB" sz="3600" b="1" dirty="0" smtClean="0"/>
              <a:t>evaluation framework</a:t>
            </a:r>
            <a:endParaRPr lang="en-GB" sz="3600" dirty="0" smtClean="0"/>
          </a:p>
        </p:txBody>
      </p:sp>
      <p:grpSp>
        <p:nvGrpSpPr>
          <p:cNvPr id="11269" name="Group 1"/>
          <p:cNvGrpSpPr>
            <a:grpSpLocks/>
          </p:cNvGrpSpPr>
          <p:nvPr/>
        </p:nvGrpSpPr>
        <p:grpSpPr bwMode="auto">
          <a:xfrm>
            <a:off x="250825" y="1095375"/>
            <a:ext cx="8066088" cy="4835525"/>
            <a:chOff x="250825" y="919163"/>
            <a:chExt cx="8066088" cy="4835525"/>
          </a:xfrm>
        </p:grpSpPr>
        <p:sp>
          <p:nvSpPr>
            <p:cNvPr id="11271" name="TextBox 1"/>
            <p:cNvSpPr txBox="1">
              <a:spLocks noChangeArrowheads="1"/>
            </p:cNvSpPr>
            <p:nvPr/>
          </p:nvSpPr>
          <p:spPr bwMode="auto">
            <a:xfrm>
              <a:off x="250825" y="2413000"/>
              <a:ext cx="1368425"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000"/>
                <a:t>Economic</a:t>
              </a:r>
            </a:p>
          </p:txBody>
        </p:sp>
        <p:sp>
          <p:nvSpPr>
            <p:cNvPr id="11272" name="TextBox 6"/>
            <p:cNvSpPr txBox="1">
              <a:spLocks noChangeArrowheads="1"/>
            </p:cNvSpPr>
            <p:nvPr/>
          </p:nvSpPr>
          <p:spPr bwMode="auto">
            <a:xfrm>
              <a:off x="2808288" y="919163"/>
              <a:ext cx="3095625" cy="7080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000"/>
                <a:t>Sport and physical activity</a:t>
              </a:r>
            </a:p>
          </p:txBody>
        </p:sp>
        <p:sp>
          <p:nvSpPr>
            <p:cNvPr id="11273" name="TextBox 7"/>
            <p:cNvSpPr txBox="1">
              <a:spLocks noChangeArrowheads="1"/>
            </p:cNvSpPr>
            <p:nvPr/>
          </p:nvSpPr>
          <p:spPr bwMode="auto">
            <a:xfrm>
              <a:off x="6732588" y="2259013"/>
              <a:ext cx="1584325" cy="7080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000"/>
                <a:t>Culture and community</a:t>
              </a:r>
            </a:p>
          </p:txBody>
        </p:sp>
        <p:sp>
          <p:nvSpPr>
            <p:cNvPr id="11274" name="TextBox 21"/>
            <p:cNvSpPr txBox="1">
              <a:spLocks noChangeArrowheads="1"/>
            </p:cNvSpPr>
            <p:nvPr/>
          </p:nvSpPr>
          <p:spPr bwMode="auto">
            <a:xfrm>
              <a:off x="3132138" y="2259013"/>
              <a:ext cx="2447925" cy="708025"/>
            </a:xfrm>
            <a:prstGeom prst="rect">
              <a:avLst/>
            </a:prstGeom>
            <a:solidFill>
              <a:schemeClr val="accent1">
                <a:alpha val="87057"/>
              </a:schemeClr>
            </a:solidFill>
            <a:ln w="9525">
              <a:solidFill>
                <a:schemeClr val="accent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000"/>
                <a:t>2012 Olympic and Paralympic impacts</a:t>
              </a:r>
            </a:p>
          </p:txBody>
        </p:sp>
        <p:sp>
          <p:nvSpPr>
            <p:cNvPr id="23" name="TextBox 22"/>
            <p:cNvSpPr txBox="1"/>
            <p:nvPr/>
          </p:nvSpPr>
          <p:spPr>
            <a:xfrm>
              <a:off x="3402013" y="3432176"/>
              <a:ext cx="1908175" cy="400050"/>
            </a:xfrm>
            <a:prstGeom prst="rect">
              <a:avLst/>
            </a:prstGeom>
            <a:solidFill>
              <a:schemeClr val="accent1">
                <a:lumMod val="60000"/>
                <a:lumOff val="40000"/>
              </a:schemeClr>
            </a:solidFill>
            <a:ln>
              <a:solidFill>
                <a:schemeClr val="accent1"/>
              </a:solidFill>
            </a:ln>
          </p:spPr>
          <p:txBody>
            <a:bodyPr>
              <a:spAutoFit/>
            </a:bodyPr>
            <a:lstStyle/>
            <a:p>
              <a:pPr algn="ctr">
                <a:defRPr/>
              </a:pPr>
              <a:r>
                <a:rPr lang="en-GB" sz="2000" dirty="0"/>
                <a:t>Environmental</a:t>
              </a:r>
            </a:p>
          </p:txBody>
        </p:sp>
        <p:cxnSp>
          <p:nvCxnSpPr>
            <p:cNvPr id="5" name="Straight Connector 4"/>
            <p:cNvCxnSpPr>
              <a:stCxn id="11272" idx="2"/>
              <a:endCxn id="11274" idx="0"/>
            </p:cNvCxnSpPr>
            <p:nvPr/>
          </p:nvCxnSpPr>
          <p:spPr>
            <a:xfrm>
              <a:off x="4356100" y="1627188"/>
              <a:ext cx="0" cy="631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1271" idx="3"/>
              <a:endCxn id="11274" idx="1"/>
            </p:cNvCxnSpPr>
            <p:nvPr/>
          </p:nvCxnSpPr>
          <p:spPr>
            <a:xfrm>
              <a:off x="1619250" y="2613026"/>
              <a:ext cx="15128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274" idx="3"/>
              <a:endCxn id="11273" idx="1"/>
            </p:cNvCxnSpPr>
            <p:nvPr/>
          </p:nvCxnSpPr>
          <p:spPr>
            <a:xfrm>
              <a:off x="5580063" y="2613026"/>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1274" idx="2"/>
              <a:endCxn id="23" idx="0"/>
            </p:cNvCxnSpPr>
            <p:nvPr/>
          </p:nvCxnSpPr>
          <p:spPr>
            <a:xfrm>
              <a:off x="4356100" y="2967038"/>
              <a:ext cx="0" cy="465138"/>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50825" y="3448051"/>
              <a:ext cx="2322513" cy="400050"/>
            </a:xfrm>
            <a:prstGeom prst="rect">
              <a:avLst/>
            </a:prstGeom>
            <a:solidFill>
              <a:schemeClr val="accent1">
                <a:lumMod val="20000"/>
                <a:lumOff val="80000"/>
              </a:schemeClr>
            </a:solidFill>
            <a:ln>
              <a:solidFill>
                <a:schemeClr val="accent1"/>
              </a:solidFill>
            </a:ln>
          </p:spPr>
          <p:txBody>
            <a:bodyPr>
              <a:spAutoFit/>
            </a:bodyPr>
            <a:lstStyle/>
            <a:p>
              <a:pPr algn="ctr">
                <a:defRPr/>
              </a:pPr>
              <a:r>
                <a:rPr lang="en-GB" sz="2000" dirty="0"/>
                <a:t>Climate change</a:t>
              </a:r>
            </a:p>
          </p:txBody>
        </p:sp>
        <p:sp>
          <p:nvSpPr>
            <p:cNvPr id="31" name="TextBox 30"/>
            <p:cNvSpPr txBox="1"/>
            <p:nvPr/>
          </p:nvSpPr>
          <p:spPr>
            <a:xfrm>
              <a:off x="665163" y="4252913"/>
              <a:ext cx="1908175" cy="400050"/>
            </a:xfrm>
            <a:prstGeom prst="rect">
              <a:avLst/>
            </a:prstGeom>
            <a:solidFill>
              <a:schemeClr val="accent1">
                <a:lumMod val="20000"/>
                <a:lumOff val="80000"/>
              </a:schemeClr>
            </a:solidFill>
            <a:ln>
              <a:solidFill>
                <a:schemeClr val="accent1"/>
              </a:solidFill>
            </a:ln>
          </p:spPr>
          <p:txBody>
            <a:bodyPr>
              <a:spAutoFit/>
            </a:bodyPr>
            <a:lstStyle/>
            <a:p>
              <a:pPr algn="ctr">
                <a:defRPr/>
              </a:pPr>
              <a:r>
                <a:rPr lang="en-GB" sz="2000" dirty="0"/>
                <a:t>Noise and light</a:t>
              </a:r>
            </a:p>
          </p:txBody>
        </p:sp>
        <p:sp>
          <p:nvSpPr>
            <p:cNvPr id="32" name="TextBox 31"/>
            <p:cNvSpPr txBox="1"/>
            <p:nvPr/>
          </p:nvSpPr>
          <p:spPr>
            <a:xfrm>
              <a:off x="1787525" y="4776788"/>
              <a:ext cx="1908175" cy="400050"/>
            </a:xfrm>
            <a:prstGeom prst="rect">
              <a:avLst/>
            </a:prstGeom>
            <a:solidFill>
              <a:schemeClr val="accent1">
                <a:lumMod val="20000"/>
                <a:lumOff val="80000"/>
              </a:schemeClr>
            </a:solidFill>
            <a:ln>
              <a:solidFill>
                <a:schemeClr val="accent1"/>
              </a:solidFill>
            </a:ln>
          </p:spPr>
          <p:txBody>
            <a:bodyPr>
              <a:spAutoFit/>
            </a:bodyPr>
            <a:lstStyle/>
            <a:p>
              <a:pPr algn="ctr">
                <a:defRPr/>
              </a:pPr>
              <a:r>
                <a:rPr lang="en-GB" sz="2000" dirty="0"/>
                <a:t>Ecosystems</a:t>
              </a:r>
            </a:p>
          </p:txBody>
        </p:sp>
        <p:sp>
          <p:nvSpPr>
            <p:cNvPr id="33" name="TextBox 32"/>
            <p:cNvSpPr txBox="1"/>
            <p:nvPr/>
          </p:nvSpPr>
          <p:spPr>
            <a:xfrm>
              <a:off x="3743325" y="5354638"/>
              <a:ext cx="1223963" cy="400050"/>
            </a:xfrm>
            <a:prstGeom prst="rect">
              <a:avLst/>
            </a:prstGeom>
            <a:solidFill>
              <a:schemeClr val="accent1">
                <a:lumMod val="20000"/>
                <a:lumOff val="80000"/>
              </a:schemeClr>
            </a:solidFill>
            <a:ln>
              <a:solidFill>
                <a:schemeClr val="accent1"/>
              </a:solidFill>
            </a:ln>
          </p:spPr>
          <p:txBody>
            <a:bodyPr>
              <a:spAutoFit/>
            </a:bodyPr>
            <a:lstStyle/>
            <a:p>
              <a:pPr algn="ctr">
                <a:defRPr/>
              </a:pPr>
              <a:r>
                <a:rPr lang="en-GB" sz="2000" dirty="0"/>
                <a:t>Waste</a:t>
              </a:r>
            </a:p>
          </p:txBody>
        </p:sp>
        <p:cxnSp>
          <p:nvCxnSpPr>
            <p:cNvPr id="28" name="Straight Connector 27"/>
            <p:cNvCxnSpPr>
              <a:stCxn id="23" idx="2"/>
              <a:endCxn id="33" idx="0"/>
            </p:cNvCxnSpPr>
            <p:nvPr/>
          </p:nvCxnSpPr>
          <p:spPr>
            <a:xfrm>
              <a:off x="4356100" y="3832226"/>
              <a:ext cx="0" cy="1522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23" idx="1"/>
              <a:endCxn id="30" idx="3"/>
            </p:cNvCxnSpPr>
            <p:nvPr/>
          </p:nvCxnSpPr>
          <p:spPr>
            <a:xfrm flipH="1">
              <a:off x="2573338" y="3632201"/>
              <a:ext cx="828675" cy="15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573338" y="3832226"/>
              <a:ext cx="828675" cy="4206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695700" y="3848101"/>
              <a:ext cx="0" cy="928687"/>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197475" y="4929188"/>
              <a:ext cx="954088" cy="400050"/>
            </a:xfrm>
            <a:prstGeom prst="rect">
              <a:avLst/>
            </a:prstGeom>
            <a:solidFill>
              <a:schemeClr val="accent1">
                <a:lumMod val="20000"/>
                <a:lumOff val="80000"/>
              </a:schemeClr>
            </a:solidFill>
            <a:ln>
              <a:solidFill>
                <a:schemeClr val="accent1"/>
              </a:solidFill>
            </a:ln>
          </p:spPr>
          <p:txBody>
            <a:bodyPr>
              <a:spAutoFit/>
            </a:bodyPr>
            <a:lstStyle/>
            <a:p>
              <a:pPr algn="ctr">
                <a:defRPr/>
              </a:pPr>
              <a:r>
                <a:rPr lang="en-GB" sz="2000" dirty="0"/>
                <a:t>Water</a:t>
              </a:r>
            </a:p>
          </p:txBody>
        </p:sp>
        <p:cxnSp>
          <p:nvCxnSpPr>
            <p:cNvPr id="40" name="Straight Connector 39"/>
            <p:cNvCxnSpPr/>
            <p:nvPr/>
          </p:nvCxnSpPr>
          <p:spPr>
            <a:xfrm flipV="1">
              <a:off x="5197475" y="3848101"/>
              <a:ext cx="0" cy="1081087"/>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156325" y="4333876"/>
              <a:ext cx="954088" cy="400050"/>
            </a:xfrm>
            <a:prstGeom prst="rect">
              <a:avLst/>
            </a:prstGeom>
            <a:solidFill>
              <a:schemeClr val="accent1">
                <a:lumMod val="20000"/>
                <a:lumOff val="80000"/>
              </a:schemeClr>
            </a:solidFill>
            <a:ln>
              <a:solidFill>
                <a:schemeClr val="accent1"/>
              </a:solidFill>
            </a:ln>
          </p:spPr>
          <p:txBody>
            <a:bodyPr>
              <a:spAutoFit/>
            </a:bodyPr>
            <a:lstStyle/>
            <a:p>
              <a:pPr algn="ctr">
                <a:defRPr/>
              </a:pPr>
              <a:r>
                <a:rPr lang="en-GB" sz="2000" dirty="0"/>
                <a:t>Land</a:t>
              </a:r>
            </a:p>
          </p:txBody>
        </p:sp>
        <p:cxnSp>
          <p:nvCxnSpPr>
            <p:cNvPr id="43" name="Straight Connector 42"/>
            <p:cNvCxnSpPr/>
            <p:nvPr/>
          </p:nvCxnSpPr>
          <p:spPr>
            <a:xfrm>
              <a:off x="5310188" y="3832226"/>
              <a:ext cx="846137" cy="501650"/>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362700" y="3429001"/>
              <a:ext cx="946150" cy="400050"/>
            </a:xfrm>
            <a:prstGeom prst="rect">
              <a:avLst/>
            </a:prstGeom>
            <a:solidFill>
              <a:schemeClr val="accent1">
                <a:lumMod val="20000"/>
                <a:lumOff val="80000"/>
              </a:schemeClr>
            </a:solidFill>
            <a:ln>
              <a:solidFill>
                <a:schemeClr val="accent1"/>
              </a:solidFill>
            </a:ln>
          </p:spPr>
          <p:txBody>
            <a:bodyPr>
              <a:spAutoFit/>
            </a:bodyPr>
            <a:lstStyle/>
            <a:p>
              <a:pPr algn="ctr">
                <a:defRPr/>
              </a:pPr>
              <a:r>
                <a:rPr lang="en-GB" sz="2000" dirty="0"/>
                <a:t>Air</a:t>
              </a:r>
            </a:p>
          </p:txBody>
        </p:sp>
        <p:cxnSp>
          <p:nvCxnSpPr>
            <p:cNvPr id="46" name="Straight Connector 45"/>
            <p:cNvCxnSpPr>
              <a:stCxn id="23" idx="3"/>
              <a:endCxn id="48" idx="1"/>
            </p:cNvCxnSpPr>
            <p:nvPr/>
          </p:nvCxnSpPr>
          <p:spPr>
            <a:xfrm flipV="1">
              <a:off x="5310188" y="3629026"/>
              <a:ext cx="1052512" cy="3175"/>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1270" name="Picture 2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6762" y="5730875"/>
            <a:ext cx="2947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9477317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ChangeArrowheads="1"/>
          </p:cNvSpPr>
          <p:nvPr/>
        </p:nvSpPr>
        <p:spPr bwMode="auto">
          <a:xfrm>
            <a:off x="231775" y="1871663"/>
            <a:ext cx="829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endParaRPr lang="en-US" sz="2400">
              <a:solidFill>
                <a:schemeClr val="tx2"/>
              </a:solidFill>
              <a:latin typeface="Calibri" pitchFamily="34" charset="0"/>
              <a:cs typeface="Arial" charset="0"/>
            </a:endParaRPr>
          </a:p>
        </p:txBody>
      </p:sp>
      <p:sp>
        <p:nvSpPr>
          <p:cNvPr id="12292" name="Title 19"/>
          <p:cNvSpPr>
            <a:spLocks noGrp="1"/>
          </p:cNvSpPr>
          <p:nvPr>
            <p:ph type="title"/>
          </p:nvPr>
        </p:nvSpPr>
        <p:spPr>
          <a:xfrm>
            <a:off x="0" y="188913"/>
            <a:ext cx="8964613" cy="720725"/>
          </a:xfrm>
        </p:spPr>
        <p:txBody>
          <a:bodyPr>
            <a:normAutofit fontScale="90000"/>
          </a:bodyPr>
          <a:lstStyle/>
          <a:p>
            <a:pPr algn="ctr" eaLnBrk="1" hangingPunct="1"/>
            <a:r>
              <a:rPr lang="en-GB" sz="3600" b="1" dirty="0" smtClean="0"/>
              <a:t>From monitoring to legacy and … beyond?</a:t>
            </a:r>
            <a:endParaRPr lang="en-GB" sz="3600" dirty="0" smtClean="0"/>
          </a:p>
        </p:txBody>
      </p:sp>
      <p:graphicFrame>
        <p:nvGraphicFramePr>
          <p:cNvPr id="3" name="Table 2"/>
          <p:cNvGraphicFramePr>
            <a:graphicFrameLocks noGrp="1"/>
          </p:cNvGraphicFramePr>
          <p:nvPr/>
        </p:nvGraphicFramePr>
        <p:xfrm>
          <a:off x="231775" y="1484313"/>
          <a:ext cx="8659813" cy="3017613"/>
        </p:xfrm>
        <a:graphic>
          <a:graphicData uri="http://schemas.openxmlformats.org/drawingml/2006/table">
            <a:tbl>
              <a:tblPr firstRow="1" bandRow="1">
                <a:tableStyleId>{5C22544A-7EE6-4342-B048-85BDC9FD1C3A}</a:tableStyleId>
              </a:tblPr>
              <a:tblGrid>
                <a:gridCol w="1171752"/>
                <a:gridCol w="2160018"/>
                <a:gridCol w="1512012"/>
                <a:gridCol w="1872015"/>
                <a:gridCol w="1944016"/>
              </a:tblGrid>
              <a:tr h="786993">
                <a:tc>
                  <a:txBody>
                    <a:bodyPr/>
                    <a:lstStyle/>
                    <a:p>
                      <a:r>
                        <a:rPr lang="en-GB" sz="2000" b="1" dirty="0" smtClean="0"/>
                        <a:t>Outcome sub area</a:t>
                      </a:r>
                      <a:endParaRPr lang="en-GB" sz="2000" b="1" dirty="0"/>
                    </a:p>
                  </a:txBody>
                  <a:tcPr marL="91431" marR="91431" marT="45722" marB="45722"/>
                </a:tc>
                <a:tc>
                  <a:txBody>
                    <a:bodyPr/>
                    <a:lstStyle/>
                    <a:p>
                      <a:r>
                        <a:rPr lang="en-GB" sz="2000" b="1" dirty="0" smtClean="0"/>
                        <a:t>Objective</a:t>
                      </a:r>
                      <a:endParaRPr lang="en-GB" sz="2000" b="1" dirty="0"/>
                    </a:p>
                  </a:txBody>
                  <a:tcPr marL="91431" marR="91431" marT="45722" marB="45722"/>
                </a:tc>
                <a:tc>
                  <a:txBody>
                    <a:bodyPr/>
                    <a:lstStyle/>
                    <a:p>
                      <a:r>
                        <a:rPr lang="en-GB" sz="2000" b="1" dirty="0" smtClean="0"/>
                        <a:t>Source</a:t>
                      </a:r>
                      <a:endParaRPr lang="en-GB" sz="2000" b="1" dirty="0"/>
                    </a:p>
                  </a:txBody>
                  <a:tcPr marL="91431" marR="91431" marT="45722" marB="45722"/>
                </a:tc>
                <a:tc>
                  <a:txBody>
                    <a:bodyPr/>
                    <a:lstStyle/>
                    <a:p>
                      <a:r>
                        <a:rPr lang="en-GB" sz="2000" b="1" dirty="0" smtClean="0"/>
                        <a:t>Output indicators</a:t>
                      </a:r>
                      <a:endParaRPr lang="en-GB" sz="2000" b="1" dirty="0"/>
                    </a:p>
                  </a:txBody>
                  <a:tcPr marL="91431" marR="91431" marT="45722" marB="45722"/>
                </a:tc>
                <a:tc>
                  <a:txBody>
                    <a:bodyPr/>
                    <a:lstStyle/>
                    <a:p>
                      <a:r>
                        <a:rPr lang="en-GB" sz="2000" b="1" dirty="0" smtClean="0"/>
                        <a:t>Outcome indicators</a:t>
                      </a:r>
                      <a:endParaRPr lang="en-GB" sz="2000" b="1" dirty="0"/>
                    </a:p>
                  </a:txBody>
                  <a:tcPr marL="91431" marR="91431" marT="45722" marB="45722"/>
                </a:tc>
              </a:tr>
              <a:tr h="2011769">
                <a:tc>
                  <a:txBody>
                    <a:bodyPr/>
                    <a:lstStyle/>
                    <a:p>
                      <a:r>
                        <a:rPr lang="en-GB" sz="1800" dirty="0" smtClean="0"/>
                        <a:t>Noise and light</a:t>
                      </a:r>
                      <a:endParaRPr lang="en-GB" sz="1800" dirty="0"/>
                    </a:p>
                  </a:txBody>
                  <a:tcPr marL="91431" marR="91431"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Deliver a sustainable Games and develop sustainable communities</a:t>
                      </a:r>
                    </a:p>
                    <a:p>
                      <a:endParaRPr lang="en-GB" sz="1800" dirty="0"/>
                    </a:p>
                  </a:txBody>
                  <a:tcPr marL="91431" marR="91431"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Mayor of London’s Five Legacy Commitments</a:t>
                      </a:r>
                    </a:p>
                    <a:p>
                      <a:endParaRPr lang="en-GB" sz="1800" dirty="0"/>
                    </a:p>
                  </a:txBody>
                  <a:tcPr marL="91431" marR="91431" marT="45722" marB="45722"/>
                </a:tc>
                <a:tc>
                  <a:txBody>
                    <a:bodyPr/>
                    <a:lstStyle/>
                    <a:p>
                      <a:pPr marL="285750" indent="-285750">
                        <a:buFont typeface="Arial" pitchFamily="34" charset="0"/>
                        <a:buChar char="•"/>
                      </a:pPr>
                      <a:r>
                        <a:rPr lang="en-GB" sz="1800" dirty="0" smtClean="0"/>
                        <a:t>Noise levels</a:t>
                      </a:r>
                    </a:p>
                    <a:p>
                      <a:pPr marL="285750" indent="-285750">
                        <a:buFont typeface="Arial" pitchFamily="34" charset="0"/>
                        <a:buChar char="•"/>
                      </a:pPr>
                      <a:r>
                        <a:rPr lang="en-GB" sz="1800" dirty="0" smtClean="0"/>
                        <a:t>Light</a:t>
                      </a:r>
                      <a:r>
                        <a:rPr lang="en-GB" sz="1800" baseline="0" dirty="0" smtClean="0"/>
                        <a:t> levels</a:t>
                      </a:r>
                      <a:endParaRPr lang="en-GB" sz="1800" dirty="0"/>
                    </a:p>
                  </a:txBody>
                  <a:tcPr marL="91431" marR="91431" marT="45722" marB="45722"/>
                </a:tc>
                <a:tc>
                  <a:txBody>
                    <a:bodyPr/>
                    <a:lstStyle/>
                    <a:p>
                      <a:pPr marL="285750" indent="-285750">
                        <a:buFont typeface="Arial" pitchFamily="34" charset="0"/>
                        <a:buChar char="•"/>
                      </a:pPr>
                      <a:r>
                        <a:rPr lang="en-GB" sz="1800" dirty="0" smtClean="0"/>
                        <a:t>Impact on residents, visitors and businesses measured through surveys</a:t>
                      </a:r>
                      <a:endParaRPr lang="en-GB" sz="1800" dirty="0"/>
                    </a:p>
                  </a:txBody>
                  <a:tcPr marL="91431" marR="91431" marT="45722" marB="45722"/>
                </a:tc>
              </a:tr>
            </a:tbl>
          </a:graphicData>
        </a:graphic>
      </p:graphicFrame>
      <p:sp>
        <p:nvSpPr>
          <p:cNvPr id="2" name="Oval 1"/>
          <p:cNvSpPr/>
          <p:nvPr/>
        </p:nvSpPr>
        <p:spPr>
          <a:xfrm>
            <a:off x="5076825" y="1327150"/>
            <a:ext cx="1798638" cy="3109913"/>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7035800" y="1327150"/>
            <a:ext cx="1800225" cy="31099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315" name="Rectangle 1"/>
          <p:cNvSpPr>
            <a:spLocks noChangeArrowheads="1"/>
          </p:cNvSpPr>
          <p:nvPr/>
        </p:nvSpPr>
        <p:spPr bwMode="auto">
          <a:xfrm>
            <a:off x="5273675" y="4519613"/>
            <a:ext cx="140493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20000"/>
              </a:spcBef>
              <a:buClr>
                <a:srgbClr val="0071BC"/>
              </a:buClr>
              <a:buSzPts val="3200"/>
            </a:pPr>
            <a:r>
              <a:rPr lang="en-GB" sz="1600" b="1">
                <a:solidFill>
                  <a:srgbClr val="92D050"/>
                </a:solidFill>
              </a:rPr>
              <a:t>Monitoring</a:t>
            </a:r>
          </a:p>
        </p:txBody>
      </p:sp>
      <p:sp>
        <p:nvSpPr>
          <p:cNvPr id="12316" name="Rectangle 1"/>
          <p:cNvSpPr>
            <a:spLocks noChangeArrowheads="1"/>
          </p:cNvSpPr>
          <p:nvPr/>
        </p:nvSpPr>
        <p:spPr bwMode="auto">
          <a:xfrm>
            <a:off x="7232650" y="4516438"/>
            <a:ext cx="14065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20000"/>
              </a:spcBef>
              <a:buClr>
                <a:srgbClr val="0071BC"/>
              </a:buClr>
              <a:buSzPts val="3200"/>
            </a:pPr>
            <a:r>
              <a:rPr lang="en-GB" sz="1600" b="1">
                <a:solidFill>
                  <a:srgbClr val="FF0000"/>
                </a:solidFill>
              </a:rPr>
              <a:t>Legacy</a:t>
            </a:r>
          </a:p>
        </p:txBody>
      </p:sp>
      <p:sp>
        <p:nvSpPr>
          <p:cNvPr id="12317" name="Rectangle 1"/>
          <p:cNvSpPr>
            <a:spLocks noChangeArrowheads="1"/>
          </p:cNvSpPr>
          <p:nvPr/>
        </p:nvSpPr>
        <p:spPr bwMode="auto">
          <a:xfrm>
            <a:off x="231775" y="6018213"/>
            <a:ext cx="23764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buClr>
                <a:srgbClr val="0071BC"/>
              </a:buClr>
              <a:buSzPts val="3200"/>
            </a:pPr>
            <a:r>
              <a:rPr lang="en-GB" sz="1600"/>
              <a:t>DCMS (2012; p. 35)</a:t>
            </a:r>
            <a:endParaRPr lang="en-GB" sz="3200">
              <a:solidFill>
                <a:srgbClr val="0071BC"/>
              </a:solidFill>
              <a:latin typeface="Calibri" pitchFamily="34" charset="0"/>
            </a:endParaRPr>
          </a:p>
        </p:txBody>
      </p:sp>
      <p:pic>
        <p:nvPicPr>
          <p:cNvPr id="12318"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5653088"/>
            <a:ext cx="2947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710708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231775" y="1871663"/>
            <a:ext cx="829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endParaRPr lang="en-US" sz="2400">
              <a:solidFill>
                <a:schemeClr val="tx2"/>
              </a:solidFill>
              <a:latin typeface="Calibri" pitchFamily="34" charset="0"/>
              <a:cs typeface="Arial" charset="0"/>
            </a:endParaRPr>
          </a:p>
        </p:txBody>
      </p:sp>
      <p:pic>
        <p:nvPicPr>
          <p:cNvPr id="13316"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 y="646113"/>
            <a:ext cx="6565900"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5245" y="5733256"/>
            <a:ext cx="29479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97799313"/>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UEL Master Brand">
      <a:dk1>
        <a:srgbClr val="0063A4"/>
      </a:dk1>
      <a:lt1>
        <a:sysClr val="window" lastClr="FFFFFF"/>
      </a:lt1>
      <a:dk2>
        <a:srgbClr val="009ADA"/>
      </a:dk2>
      <a:lt2>
        <a:srgbClr val="EEECE1"/>
      </a:lt2>
      <a:accent1>
        <a:srgbClr val="A7A9AC"/>
      </a:accent1>
      <a:accent2>
        <a:srgbClr val="A7A9AC"/>
      </a:accent2>
      <a:accent3>
        <a:srgbClr val="A7A9AC"/>
      </a:accent3>
      <a:accent4>
        <a:srgbClr val="A7A9AC"/>
      </a:accent4>
      <a:accent5>
        <a:srgbClr val="A7A9AC"/>
      </a:accent5>
      <a:accent6>
        <a:srgbClr val="A7A9AC"/>
      </a:accent6>
      <a:hlink>
        <a:srgbClr val="009ADA"/>
      </a:hlink>
      <a:folHlink>
        <a:srgbClr val="009ADA"/>
      </a:folHlink>
    </a:clrScheme>
    <a:fontScheme name="U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TotalTime>
  <Words>2324</Words>
  <Application>Microsoft Office PowerPoint</Application>
  <PresentationFormat>On-screen Show (4:3)</PresentationFormat>
  <Paragraphs>242</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Managing the sustainability of events and festivals – Towards an international classification system</vt:lpstr>
      <vt:lpstr>PowerPoint Presentation</vt:lpstr>
      <vt:lpstr>ZEN project’s approach</vt:lpstr>
      <vt:lpstr>ZEN project’s aims</vt:lpstr>
      <vt:lpstr>2012 pan-Euopean survey festival goers (Moore, 2013)</vt:lpstr>
      <vt:lpstr>Why evaluate impacts of events?</vt:lpstr>
      <vt:lpstr>Example of legacy-focused evaluation framework</vt:lpstr>
      <vt:lpstr>From monitoring to legacy and … beyond?</vt:lpstr>
      <vt:lpstr>PowerPoint Presentation</vt:lpstr>
      <vt:lpstr>Events research and practice in the UK</vt:lpstr>
      <vt:lpstr>Review of event management academic papers in “Festival Management and Event Tourism” (adapted from Getz, 2002)</vt:lpstr>
      <vt:lpstr>Early ZEN project research findings</vt:lpstr>
      <vt:lpstr>PowerPoint Presentation</vt:lpstr>
      <vt:lpstr>PowerPoint Presentation</vt:lpstr>
      <vt:lpstr>Towards an international typology of sustainable cultural events</vt:lpstr>
      <vt:lpstr>So what? …</vt:lpstr>
      <vt:lpstr>Moving research forward in evaluation of sustainable events</vt:lpstr>
      <vt:lpstr>Thank you</vt:lpstr>
      <vt:lpstr>References</vt:lpstr>
      <vt:lpstr>References</vt:lpstr>
      <vt:lpstr>References</vt:lpstr>
    </vt:vector>
  </TitlesOfParts>
  <Company>University of East London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of Health &amp; Bioscience</dc:title>
  <dc:creator>stuart2</dc:creator>
  <cp:lastModifiedBy>Ian Bathgate</cp:lastModifiedBy>
  <cp:revision>34</cp:revision>
  <dcterms:created xsi:type="dcterms:W3CDTF">2011-02-16T17:01:59Z</dcterms:created>
  <dcterms:modified xsi:type="dcterms:W3CDTF">2013-06-24T10:08:01Z</dcterms:modified>
</cp:coreProperties>
</file>