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9474" autoAdjust="0"/>
  </p:normalViewPr>
  <p:slideViewPr>
    <p:cSldViewPr showGuides="1">
      <p:cViewPr>
        <p:scale>
          <a:sx n="66" d="100"/>
          <a:sy n="66" d="100"/>
        </p:scale>
        <p:origin x="-64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82FE0-CF09-4C25-97F0-DC0157BC0897}" type="datetimeFigureOut">
              <a:rPr lang="en-GB" smtClean="0"/>
              <a:t>24/06/2013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5DEAC-47BD-449E-831E-4E00B9E9CE8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are the effects of school environment interventions (interventions aiming to promote health by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modifying how schools are organised and managed; or how they teach, provide pastoral care to and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discipline students; and/or the school physical environment) that do not include health education or health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services as intervention components and which are evaluated using prospective experimental and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quasi-experimental designs, compared with standard school practices, on student health [physical and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emotional/mental health and well-being; intermediate health measures such as health behaviours, body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mass index (BMI) and teenage pregnancy; and health promotion outcomes such as health-related knowledge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attitudes] and health inequalities among school staff and students aged 4–18 years? What are their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 and indirect costs?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5DEAC-47BD-449E-831E-4E00B9E9CE83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0000" defTabSz="766267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ALPHA  group (Advice Leading to Public Health Advancement). </a:t>
            </a:r>
          </a:p>
          <a:p>
            <a:pPr marL="180000" defTabSz="766267" fontAlgn="base">
              <a:spcBef>
                <a:spcPct val="0"/>
              </a:spcBef>
              <a:spcAft>
                <a:spcPct val="0"/>
              </a:spcAft>
            </a:pPr>
            <a:endParaRPr lang="en-GB" dirty="0" smtClean="0">
              <a:solidFill>
                <a:srgbClr val="000000"/>
              </a:solidFill>
            </a:endParaRPr>
          </a:p>
          <a:p>
            <a:pPr marL="180000" defTabSz="766267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ts val="1000"/>
            </a:pPr>
            <a:r>
              <a:rPr lang="en-GB" dirty="0" smtClean="0">
                <a:solidFill>
                  <a:srgbClr val="000000"/>
                </a:solidFill>
              </a:rPr>
              <a:t>Young people aged 14 - 19 years from across South Wales meet monthly and sessions </a:t>
            </a:r>
          </a:p>
          <a:p>
            <a:pPr marL="180000" defTabSz="766267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ts val="1000"/>
            </a:pPr>
            <a:r>
              <a:rPr lang="en-GB" dirty="0" smtClean="0">
                <a:solidFill>
                  <a:srgbClr val="000000"/>
                </a:solidFill>
              </a:rPr>
              <a:t>   attract on average 12 members.</a:t>
            </a:r>
          </a:p>
          <a:p>
            <a:pPr marL="180000" defTabSz="766267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ts val="1000"/>
            </a:pPr>
            <a:endParaRPr lang="en-GB" dirty="0" smtClean="0">
              <a:solidFill>
                <a:srgbClr val="000000"/>
              </a:solidFill>
            </a:endParaRPr>
          </a:p>
          <a:p>
            <a:pPr marL="180000" defTabSz="766267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ts val="1000"/>
            </a:pPr>
            <a:r>
              <a:rPr lang="en-GB" dirty="0" smtClean="0">
                <a:solidFill>
                  <a:srgbClr val="000000"/>
                </a:solidFill>
              </a:rPr>
              <a:t>• Young people have undergone training </a:t>
            </a:r>
          </a:p>
          <a:p>
            <a:pPr marL="180000" defTabSz="766267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ts val="1000"/>
            </a:pPr>
            <a:r>
              <a:rPr lang="en-GB" dirty="0" smtClean="0">
                <a:solidFill>
                  <a:srgbClr val="000000"/>
                </a:solidFill>
              </a:rPr>
              <a:t>    including sessions on public health, the   </a:t>
            </a:r>
          </a:p>
          <a:p>
            <a:pPr marL="180000" defTabSz="766267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ts val="1000"/>
            </a:pPr>
            <a:r>
              <a:rPr lang="en-GB" dirty="0" smtClean="0">
                <a:solidFill>
                  <a:srgbClr val="000000"/>
                </a:solidFill>
              </a:rPr>
              <a:t>    research cycle, ethics procedures and </a:t>
            </a:r>
          </a:p>
          <a:p>
            <a:pPr marL="180000" defTabSz="766267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ts val="1000"/>
            </a:pPr>
            <a:r>
              <a:rPr lang="en-GB" dirty="0" smtClean="0">
                <a:solidFill>
                  <a:srgbClr val="000000"/>
                </a:solidFill>
              </a:rPr>
              <a:t>    reviewing materials as part of membership. </a:t>
            </a:r>
          </a:p>
          <a:p>
            <a:pPr marL="180000" defTabSz="766267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ts val="1000"/>
            </a:pPr>
            <a:endParaRPr lang="en-GB" dirty="0" smtClean="0">
              <a:solidFill>
                <a:srgbClr val="000000"/>
              </a:solidFill>
            </a:endParaRPr>
          </a:p>
          <a:p>
            <a:pPr marL="180000" defTabSz="766267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ts val="1000"/>
            </a:pPr>
            <a:r>
              <a:rPr lang="en-GB" dirty="0" smtClean="0">
                <a:solidFill>
                  <a:srgbClr val="000000"/>
                </a:solidFill>
              </a:rPr>
              <a:t>• Sessions are supported by qualified youth    </a:t>
            </a:r>
          </a:p>
          <a:p>
            <a:pPr marL="180000" defTabSz="766267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ts val="1000"/>
            </a:pPr>
            <a:r>
              <a:rPr lang="en-GB" dirty="0" smtClean="0">
                <a:solidFill>
                  <a:srgbClr val="000000"/>
                </a:solidFill>
              </a:rPr>
              <a:t>   workers.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5DEAC-47BD-449E-831E-4E00B9E9CE83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180000"/>
            <a:r>
              <a:rPr lang="en-GB" sz="1400" b="1" dirty="0" smtClean="0"/>
              <a:t>What does health and wellbeing mean to you? </a:t>
            </a:r>
            <a:r>
              <a:rPr lang="en-GB" sz="1400" dirty="0" smtClean="0"/>
              <a:t> </a:t>
            </a:r>
            <a:endParaRPr lang="en-US" sz="1400" dirty="0" smtClean="0"/>
          </a:p>
          <a:p>
            <a:pPr marL="180000"/>
            <a:r>
              <a:rPr lang="en-GB" dirty="0" smtClean="0"/>
              <a:t>Young people told us that being healthy and well meant feeling safe and secure, having personal confidence, feeling self-assured and having the support of friends and family.</a:t>
            </a:r>
            <a:endParaRPr lang="en-US" dirty="0" smtClean="0"/>
          </a:p>
          <a:p>
            <a:pPr marL="180000"/>
            <a:r>
              <a:rPr lang="en-GB" dirty="0" smtClean="0"/>
              <a:t> </a:t>
            </a:r>
            <a:endParaRPr lang="en-US" dirty="0" smtClean="0"/>
          </a:p>
          <a:p>
            <a:pPr marL="180000"/>
            <a:r>
              <a:rPr lang="en-GB" sz="1400" b="1" dirty="0" smtClean="0"/>
              <a:t>How do schools affect your health and wellbeing? </a:t>
            </a:r>
            <a:endParaRPr lang="en-US" sz="1400" dirty="0" smtClean="0"/>
          </a:p>
          <a:p>
            <a:pPr marL="180000"/>
            <a:r>
              <a:rPr lang="en-GB" dirty="0" smtClean="0"/>
              <a:t> Class size (e.g. large classes mean less personal attention although some thought </a:t>
            </a:r>
          </a:p>
          <a:p>
            <a:pPr marL="180000"/>
            <a:r>
              <a:rPr lang="en-GB" dirty="0" smtClean="0"/>
              <a:t>   small classes could be stifling). </a:t>
            </a:r>
            <a:endParaRPr lang="en-US" dirty="0" smtClean="0"/>
          </a:p>
          <a:p>
            <a:pPr marL="180000" lvl="0"/>
            <a:r>
              <a:rPr lang="en-GB" dirty="0" smtClean="0"/>
              <a:t> Staff (e.g. having to spend time with teachers in a bad mood).</a:t>
            </a:r>
            <a:endParaRPr lang="en-US" dirty="0" smtClean="0"/>
          </a:p>
          <a:p>
            <a:pPr marL="180000" lvl="0"/>
            <a:r>
              <a:rPr lang="en-GB" dirty="0" smtClean="0"/>
              <a:t> Social class (e.g. students from poorer background may feel or be made to feel out </a:t>
            </a:r>
          </a:p>
          <a:p>
            <a:pPr marL="180000" lvl="0"/>
            <a:r>
              <a:rPr lang="en-GB" dirty="0" smtClean="0"/>
              <a:t>   of place).</a:t>
            </a:r>
            <a:endParaRPr lang="en-US" dirty="0" smtClean="0"/>
          </a:p>
          <a:p>
            <a:pPr marL="180000" lvl="0"/>
            <a:r>
              <a:rPr lang="en-GB" dirty="0" smtClean="0"/>
              <a:t> School meals (e.g. healthy food more expensive).</a:t>
            </a:r>
            <a:endParaRPr lang="en-US" dirty="0" smtClean="0"/>
          </a:p>
          <a:p>
            <a:pPr marL="180000" lvl="0"/>
            <a:r>
              <a:rPr lang="en-GB" dirty="0" smtClean="0"/>
              <a:t> Hygiene (e.g. disgusting toilets).</a:t>
            </a:r>
            <a:endParaRPr lang="en-US" dirty="0" smtClean="0"/>
          </a:p>
          <a:p>
            <a:pPr marL="180000" lvl="0"/>
            <a:r>
              <a:rPr lang="en-GB" dirty="0" smtClean="0"/>
              <a:t> Choice (e.g. having a say in the running of schools).</a:t>
            </a:r>
            <a:endParaRPr lang="en-US" dirty="0" smtClean="0"/>
          </a:p>
          <a:p>
            <a:pPr marL="180000" lvl="0"/>
            <a:r>
              <a:rPr lang="en-GB" dirty="0" smtClean="0"/>
              <a:t> Socialising (e.g. making friends, meeting people from different backgrounds).</a:t>
            </a:r>
            <a:endParaRPr lang="en-US" dirty="0" smtClean="0"/>
          </a:p>
          <a:p>
            <a:pPr marL="180000" lvl="0"/>
            <a:r>
              <a:rPr lang="en-GB" dirty="0" smtClean="0"/>
              <a:t> Learning (e.g. making you smarter, opening your mind).</a:t>
            </a:r>
          </a:p>
          <a:p>
            <a:pPr marL="180000"/>
            <a:endParaRPr lang="en-GB" b="1" dirty="0" smtClean="0"/>
          </a:p>
          <a:p>
            <a:pPr marL="180000"/>
            <a:r>
              <a:rPr lang="en-GB" sz="1400" b="1" dirty="0" smtClean="0"/>
              <a:t>Top priorities</a:t>
            </a:r>
            <a:endParaRPr lang="en-US" sz="1400" b="1" dirty="0" smtClean="0"/>
          </a:p>
          <a:p>
            <a:pPr marL="180000"/>
            <a:r>
              <a:rPr lang="en-GB" dirty="0" smtClean="0"/>
              <a:t>We concluded by asking the group what they thought were the most important things a school could do to improve student wellbeing:</a:t>
            </a:r>
            <a:endParaRPr lang="en-US" dirty="0" smtClean="0"/>
          </a:p>
          <a:p>
            <a:pPr marL="180000" lvl="0"/>
            <a:r>
              <a:rPr lang="en-GB" dirty="0" smtClean="0"/>
              <a:t> Positive attitude in teachers and good relationships between staff and students.</a:t>
            </a:r>
            <a:endParaRPr lang="en-US" dirty="0" smtClean="0"/>
          </a:p>
          <a:p>
            <a:pPr marL="180000" lvl="0"/>
            <a:r>
              <a:rPr lang="en-GB" dirty="0" smtClean="0"/>
              <a:t> Focus less on league tables and more on ‘learning for learning’s sake’.</a:t>
            </a:r>
            <a:endParaRPr lang="en-US" dirty="0" smtClean="0"/>
          </a:p>
          <a:p>
            <a:pPr marL="180000" lvl="0"/>
            <a:r>
              <a:rPr lang="en-GB" dirty="0" smtClean="0"/>
              <a:t> Smaller class sizes.</a:t>
            </a:r>
            <a:endParaRPr lang="en-US" dirty="0" smtClean="0"/>
          </a:p>
          <a:p>
            <a:pPr marL="180000" lvl="0"/>
            <a:r>
              <a:rPr lang="en-GB" dirty="0" smtClean="0"/>
              <a:t> Increase opportunities in schools to allow students to focus on what they’re  </a:t>
            </a:r>
          </a:p>
          <a:p>
            <a:pPr marL="180000" lvl="0"/>
            <a:r>
              <a:rPr lang="en-GB" dirty="0" smtClean="0"/>
              <a:t>   interested in or good at.</a:t>
            </a:r>
            <a:endParaRPr lang="en-US" dirty="0" smtClean="0"/>
          </a:p>
          <a:p>
            <a:pPr marL="180000" lvl="0"/>
            <a:r>
              <a:rPr lang="en-GB" dirty="0" smtClean="0"/>
              <a:t> Increased social support for students so that they can focus on learning.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5DEAC-47BD-449E-831E-4E00B9E9CE83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180000"/>
            <a:r>
              <a:rPr lang="en-GB" sz="1400" b="1" dirty="0" smtClean="0"/>
              <a:t>What does health and wellbeing mean to you? </a:t>
            </a:r>
            <a:r>
              <a:rPr lang="en-GB" sz="1400" dirty="0" smtClean="0"/>
              <a:t> </a:t>
            </a:r>
            <a:endParaRPr lang="en-US" sz="1400" dirty="0" smtClean="0"/>
          </a:p>
          <a:p>
            <a:pPr marL="180000"/>
            <a:r>
              <a:rPr lang="en-GB" dirty="0" smtClean="0"/>
              <a:t>Young people told us that being healthy and well meant feeling safe and secure, having personal confidence, feeling self-assured and having the support of friends and family.</a:t>
            </a:r>
            <a:endParaRPr lang="en-US" dirty="0" smtClean="0"/>
          </a:p>
          <a:p>
            <a:pPr marL="180000"/>
            <a:r>
              <a:rPr lang="en-GB" dirty="0" smtClean="0"/>
              <a:t> </a:t>
            </a:r>
            <a:endParaRPr lang="en-US" dirty="0" smtClean="0"/>
          </a:p>
          <a:p>
            <a:pPr marL="180000"/>
            <a:r>
              <a:rPr lang="en-GB" sz="1400" b="1" dirty="0" smtClean="0"/>
              <a:t>How do schools affect your health and wellbeing? </a:t>
            </a:r>
            <a:endParaRPr lang="en-US" sz="1400" dirty="0" smtClean="0"/>
          </a:p>
          <a:p>
            <a:pPr marL="180000"/>
            <a:r>
              <a:rPr lang="en-GB" dirty="0" smtClean="0"/>
              <a:t> Class size (e.g. large classes mean less personal attention although some thought </a:t>
            </a:r>
          </a:p>
          <a:p>
            <a:pPr marL="180000"/>
            <a:r>
              <a:rPr lang="en-GB" dirty="0" smtClean="0"/>
              <a:t>   small classes could be stifling). </a:t>
            </a:r>
            <a:endParaRPr lang="en-US" dirty="0" smtClean="0"/>
          </a:p>
          <a:p>
            <a:pPr marL="180000" lvl="0"/>
            <a:r>
              <a:rPr lang="en-GB" dirty="0" smtClean="0"/>
              <a:t> Staff (e.g. having to spend time with teachers in a bad mood).</a:t>
            </a:r>
            <a:endParaRPr lang="en-US" dirty="0" smtClean="0"/>
          </a:p>
          <a:p>
            <a:pPr marL="180000" lvl="0"/>
            <a:r>
              <a:rPr lang="en-GB" dirty="0" smtClean="0"/>
              <a:t> Social class (e.g. students from poorer background may feel or be made to feel out </a:t>
            </a:r>
          </a:p>
          <a:p>
            <a:pPr marL="180000" lvl="0"/>
            <a:r>
              <a:rPr lang="en-GB" dirty="0" smtClean="0"/>
              <a:t>   of place).</a:t>
            </a:r>
            <a:endParaRPr lang="en-US" dirty="0" smtClean="0"/>
          </a:p>
          <a:p>
            <a:pPr marL="180000" lvl="0"/>
            <a:r>
              <a:rPr lang="en-GB" dirty="0" smtClean="0"/>
              <a:t> School meals (e.g. healthy food more expensive).</a:t>
            </a:r>
            <a:endParaRPr lang="en-US" dirty="0" smtClean="0"/>
          </a:p>
          <a:p>
            <a:pPr marL="180000" lvl="0"/>
            <a:r>
              <a:rPr lang="en-GB" dirty="0" smtClean="0"/>
              <a:t> Hygiene (e.g. disgusting toilets).</a:t>
            </a:r>
            <a:endParaRPr lang="en-US" dirty="0" smtClean="0"/>
          </a:p>
          <a:p>
            <a:pPr marL="180000" lvl="0"/>
            <a:r>
              <a:rPr lang="en-GB" dirty="0" smtClean="0"/>
              <a:t> Choice (e.g. having a say in the running of schools).</a:t>
            </a:r>
            <a:endParaRPr lang="en-US" dirty="0" smtClean="0"/>
          </a:p>
          <a:p>
            <a:pPr marL="180000" lvl="0"/>
            <a:r>
              <a:rPr lang="en-GB" dirty="0" smtClean="0"/>
              <a:t> Socialising (e.g. making friends, meeting people from different backgrounds).</a:t>
            </a:r>
            <a:endParaRPr lang="en-US" dirty="0" smtClean="0"/>
          </a:p>
          <a:p>
            <a:pPr marL="180000" lvl="0"/>
            <a:r>
              <a:rPr lang="en-GB" dirty="0" smtClean="0"/>
              <a:t> Learning (e.g. making you smarter, opening your mind).</a:t>
            </a:r>
          </a:p>
          <a:p>
            <a:pPr marL="180000"/>
            <a:endParaRPr lang="en-GB" b="1" dirty="0" smtClean="0"/>
          </a:p>
          <a:p>
            <a:pPr marL="180000"/>
            <a:r>
              <a:rPr lang="en-GB" sz="1400" b="1" dirty="0" smtClean="0"/>
              <a:t>Top priorities</a:t>
            </a:r>
            <a:endParaRPr lang="en-US" sz="1400" b="1" dirty="0" smtClean="0"/>
          </a:p>
          <a:p>
            <a:pPr marL="180000"/>
            <a:r>
              <a:rPr lang="en-GB" dirty="0" smtClean="0"/>
              <a:t>We concluded by asking the group what they thought were the most important things a school could do to improve student wellbeing:</a:t>
            </a:r>
            <a:endParaRPr lang="en-US" dirty="0" smtClean="0"/>
          </a:p>
          <a:p>
            <a:pPr marL="180000" lvl="0"/>
            <a:r>
              <a:rPr lang="en-GB" dirty="0" smtClean="0"/>
              <a:t> Positive attitude in teachers and good relationships between staff and students.</a:t>
            </a:r>
            <a:endParaRPr lang="en-US" dirty="0" smtClean="0"/>
          </a:p>
          <a:p>
            <a:pPr marL="180000" lvl="0"/>
            <a:r>
              <a:rPr lang="en-GB" dirty="0" smtClean="0"/>
              <a:t> Focus less on league tables and more on ‘learning for learning’s sake’.</a:t>
            </a:r>
            <a:endParaRPr lang="en-US" dirty="0" smtClean="0"/>
          </a:p>
          <a:p>
            <a:pPr marL="180000" lvl="0"/>
            <a:r>
              <a:rPr lang="en-GB" dirty="0" smtClean="0"/>
              <a:t> Smaller class sizes.</a:t>
            </a:r>
            <a:endParaRPr lang="en-US" dirty="0" smtClean="0"/>
          </a:p>
          <a:p>
            <a:pPr marL="180000" lvl="0"/>
            <a:r>
              <a:rPr lang="en-GB" dirty="0" smtClean="0"/>
              <a:t> Increase opportunities in schools to allow students to focus on what they’re  </a:t>
            </a:r>
          </a:p>
          <a:p>
            <a:pPr marL="180000" lvl="0"/>
            <a:r>
              <a:rPr lang="en-GB" dirty="0" smtClean="0"/>
              <a:t>   interested in or good at.</a:t>
            </a:r>
            <a:endParaRPr lang="en-US" dirty="0" smtClean="0"/>
          </a:p>
          <a:p>
            <a:pPr marL="180000" lvl="0"/>
            <a:r>
              <a:rPr lang="en-GB" dirty="0" smtClean="0"/>
              <a:t> Increased social support for students so that they can focus on learning.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5DEAC-47BD-449E-831E-4E00B9E9CE83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180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kern="1400" dirty="0" smtClean="0">
                <a:solidFill>
                  <a:srgbClr val="000000"/>
                </a:solidFill>
                <a:latin typeface="+mn-lt"/>
              </a:rPr>
              <a:t>depression, physical appearance; </a:t>
            </a:r>
          </a:p>
          <a:p>
            <a:pPr marL="180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kern="1400" dirty="0" smtClean="0">
                <a:solidFill>
                  <a:srgbClr val="000000"/>
                </a:solidFill>
                <a:latin typeface="+mn-lt"/>
              </a:rPr>
              <a:t>over-achieving and ‘relationships</a:t>
            </a:r>
          </a:p>
          <a:p>
            <a:pPr marL="180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200" kern="1400" dirty="0" smtClean="0">
              <a:solidFill>
                <a:srgbClr val="000000"/>
              </a:solidFill>
              <a:latin typeface="+mn-lt"/>
            </a:endParaRPr>
          </a:p>
          <a:p>
            <a:pPr marL="180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200" b="1" kern="1400" dirty="0" smtClean="0">
              <a:solidFill>
                <a:srgbClr val="000000"/>
              </a:solidFill>
              <a:latin typeface="+mn-lt"/>
            </a:endParaRPr>
          </a:p>
          <a:p>
            <a:pPr marL="180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b="1" kern="1400" dirty="0" smtClean="0">
                <a:solidFill>
                  <a:srgbClr val="000000"/>
                </a:solidFill>
                <a:latin typeface="+mn-lt"/>
              </a:rPr>
              <a:t>Anxiety </a:t>
            </a:r>
            <a:r>
              <a:rPr lang="en-GB" sz="1200" kern="1400" dirty="0" smtClean="0">
                <a:solidFill>
                  <a:srgbClr val="000000"/>
                </a:solidFill>
                <a:latin typeface="+mn-lt"/>
              </a:rPr>
              <a:t>and general mental-health was ranked second and also considered to be very important to the group.</a:t>
            </a:r>
          </a:p>
          <a:p>
            <a:pPr marL="180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5DEAC-47BD-449E-831E-4E00B9E9CE83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D94\DATA\Corporate Marketing\Brand Development\Master Brand Assets\Master Logo+River Lockups\UEL BRANDING DEVICE MASTER rg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14808" y="3429000"/>
            <a:ext cx="15716984" cy="392924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000109"/>
            <a:ext cx="7772400" cy="642942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420" y="16764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C830-2931-40F4-A9AD-9D1B2FCAF2C8}" type="datetimeFigureOut">
              <a:rPr lang="en-US" smtClean="0"/>
              <a:pPr/>
              <a:t>6/24/2013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F499-35EC-47F5-ADA8-AEB26AC70B6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287" b="3516"/>
          <a:stretch>
            <a:fillRect/>
          </a:stretch>
        </p:blipFill>
        <p:spPr bwMode="auto">
          <a:xfrm>
            <a:off x="6372200" y="5671860"/>
            <a:ext cx="2771800" cy="118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287" b="3516"/>
          <a:stretch>
            <a:fillRect/>
          </a:stretch>
        </p:blipFill>
        <p:spPr bwMode="auto">
          <a:xfrm>
            <a:off x="6372200" y="5671860"/>
            <a:ext cx="2771800" cy="118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287" b="3516"/>
          <a:stretch>
            <a:fillRect/>
          </a:stretch>
        </p:blipFill>
        <p:spPr bwMode="auto">
          <a:xfrm>
            <a:off x="6372200" y="5671860"/>
            <a:ext cx="2771800" cy="118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287" b="3516"/>
          <a:stretch>
            <a:fillRect/>
          </a:stretch>
        </p:blipFill>
        <p:spPr bwMode="auto">
          <a:xfrm>
            <a:off x="6372200" y="5671860"/>
            <a:ext cx="2771800" cy="118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287" b="3516"/>
          <a:stretch>
            <a:fillRect/>
          </a:stretch>
        </p:blipFill>
        <p:spPr bwMode="auto">
          <a:xfrm>
            <a:off x="6372200" y="5671860"/>
            <a:ext cx="2771800" cy="118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2C830-2931-40F4-A9AD-9D1B2FCAF2C8}" type="datetimeFigureOut">
              <a:rPr lang="en-US" smtClean="0"/>
              <a:pPr/>
              <a:t>6/24/2013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7F499-35EC-47F5-ADA8-AEB26AC70B6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journalslibrary.nihr.ac.uk/phr/volume-1/issue-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/>
              <a:t>Consulting young </a:t>
            </a:r>
            <a:r>
              <a:rPr lang="en-GB" sz="3600" b="1" dirty="0" smtClean="0"/>
              <a:t>people </a:t>
            </a:r>
            <a:r>
              <a:rPr lang="en-GB" sz="3600" b="1" dirty="0" smtClean="0"/>
              <a:t>on research: </a:t>
            </a:r>
            <a:r>
              <a:rPr lang="en-GB" sz="3600" i="1" dirty="0" smtClean="0"/>
              <a:t>an example from a review of school effects on health </a:t>
            </a:r>
            <a:endParaRPr lang="en-GB" sz="36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2552700"/>
            <a:ext cx="6400800" cy="1752600"/>
          </a:xfrm>
        </p:spPr>
        <p:txBody>
          <a:bodyPr/>
          <a:lstStyle/>
          <a:p>
            <a:r>
              <a:rPr lang="en-GB" dirty="0" smtClean="0"/>
              <a:t>Farah Jamal and Angela Harden</a:t>
            </a:r>
          </a:p>
        </p:txBody>
      </p:sp>
      <p:pic>
        <p:nvPicPr>
          <p:cNvPr id="4" name="Picture 1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429000"/>
            <a:ext cx="3888432" cy="9361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Consultation at project inception</a:t>
            </a:r>
            <a:endParaRPr lang="en-GB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 fontScale="77500" lnSpcReduction="20000"/>
          </a:bodyPr>
          <a:lstStyle/>
          <a:p>
            <a:r>
              <a:rPr lang="en-GB" sz="3300" dirty="0" smtClean="0"/>
              <a:t>What does health and well-being mean to you? </a:t>
            </a:r>
          </a:p>
          <a:p>
            <a:endParaRPr lang="en-GB" sz="3300" dirty="0" smtClean="0"/>
          </a:p>
          <a:p>
            <a:r>
              <a:rPr lang="en-GB" sz="3300" dirty="0" smtClean="0"/>
              <a:t>How do schools affect your health and well being?</a:t>
            </a:r>
          </a:p>
          <a:p>
            <a:endParaRPr lang="en-GB" sz="3300" dirty="0" smtClean="0"/>
          </a:p>
          <a:p>
            <a:r>
              <a:rPr lang="en-GB" sz="3300" dirty="0" smtClean="0"/>
              <a:t>What can schools do to improve your health and well being?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7" name="Picture 132" descr="good scho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40768"/>
            <a:ext cx="4248472" cy="5304548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Consultation at mapping</a:t>
            </a:r>
            <a:endParaRPr lang="en-GB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412776"/>
            <a:ext cx="7643192" cy="4525963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 smtClean="0"/>
              <a:t>Consensus development process</a:t>
            </a:r>
          </a:p>
          <a:p>
            <a:pPr>
              <a:buNone/>
            </a:pPr>
            <a:endParaRPr lang="en-GB" sz="2400" dirty="0" smtClean="0"/>
          </a:p>
          <a:p>
            <a:r>
              <a:rPr lang="en-GB" sz="2400" dirty="0" smtClean="0"/>
              <a:t>List of topics/outcomes identified during mapping discussed</a:t>
            </a:r>
          </a:p>
          <a:p>
            <a:endParaRPr lang="en-GB" sz="2400" dirty="0" smtClean="0"/>
          </a:p>
          <a:p>
            <a:r>
              <a:rPr lang="en-GB" sz="2400" dirty="0" smtClean="0"/>
              <a:t>Young people added additional items: depression, appearance, ‘over-achieving’, relationships</a:t>
            </a:r>
          </a:p>
          <a:p>
            <a:endParaRPr lang="en-GB" sz="2400" dirty="0" smtClean="0"/>
          </a:p>
          <a:p>
            <a:r>
              <a:rPr lang="en-GB" sz="2400" b="1" kern="1400" dirty="0" smtClean="0"/>
              <a:t>Relationships </a:t>
            </a:r>
            <a:r>
              <a:rPr lang="en-GB" sz="2400" kern="1400" dirty="0" smtClean="0"/>
              <a:t>were identified as the most important (with teachers particularly</a:t>
            </a:r>
            <a:r>
              <a:rPr lang="en-GB" sz="2400" kern="1400" dirty="0" smtClean="0"/>
              <a:t>)</a:t>
            </a:r>
          </a:p>
          <a:p>
            <a:endParaRPr lang="en-GB" sz="2400" kern="1400" dirty="0" smtClean="0"/>
          </a:p>
          <a:p>
            <a:r>
              <a:rPr lang="en-GB" sz="2400" b="1" kern="1400" dirty="0" smtClean="0"/>
              <a:t>Anxiety </a:t>
            </a:r>
            <a:r>
              <a:rPr lang="en-GB" sz="2400" kern="1400" dirty="0" smtClean="0"/>
              <a:t>and general mental-health was ranked second and also considered to be very important to the group.</a:t>
            </a:r>
          </a:p>
          <a:p>
            <a:pPr>
              <a:buNone/>
            </a:pPr>
            <a:endParaRPr lang="en-GB" sz="2400" kern="1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Impact on review process and findings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Fed into decision to focus on the relationship between a school’s ‘core business’ and health.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Provided a broader context within which to interpret the review findings.</a:t>
            </a:r>
          </a:p>
          <a:p>
            <a:endParaRPr lang="en-GB" dirty="0" smtClean="0"/>
          </a:p>
          <a:p>
            <a:r>
              <a:rPr lang="en-GB" dirty="0" smtClean="0"/>
              <a:t>Able to evaluate the research literature against priorities of young people.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Reflections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800" dirty="0" smtClean="0"/>
              <a:t>Face to face consultation worked best, on-line phase underdeveloped</a:t>
            </a:r>
          </a:p>
          <a:p>
            <a:endParaRPr lang="en-GB" sz="2800" dirty="0" smtClean="0"/>
          </a:p>
          <a:p>
            <a:r>
              <a:rPr lang="en-GB" sz="2800" dirty="0" smtClean="0"/>
              <a:t>Established group with research knowledge and youth worker support has many advantages</a:t>
            </a:r>
          </a:p>
          <a:p>
            <a:endParaRPr lang="en-GB" sz="2800" dirty="0" smtClean="0"/>
          </a:p>
          <a:p>
            <a:r>
              <a:rPr lang="en-GB" sz="2800" dirty="0" smtClean="0"/>
              <a:t>BUT – may have missed local East London perspectives</a:t>
            </a:r>
          </a:p>
          <a:p>
            <a:endParaRPr lang="en-GB" sz="2800" dirty="0" smtClean="0"/>
          </a:p>
          <a:p>
            <a:r>
              <a:rPr lang="en-GB" sz="2800" dirty="0" smtClean="0"/>
              <a:t>Large, complex review – more limited impact of young people’s consultations? </a:t>
            </a:r>
            <a:endParaRPr lang="en-GB" sz="2800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algn="ctr"/>
            <a:endParaRPr lang="en-GB" dirty="0" smtClean="0"/>
          </a:p>
          <a:p>
            <a:pPr algn="ctr">
              <a:buNone/>
            </a:pPr>
            <a:r>
              <a:rPr lang="en-GB" dirty="0" smtClean="0"/>
              <a:t>Thank you!</a:t>
            </a:r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sz="2400" dirty="0" smtClean="0"/>
              <a:t>The full report can be found at </a:t>
            </a:r>
          </a:p>
          <a:p>
            <a:pPr algn="ctr">
              <a:buNone/>
            </a:pPr>
            <a:r>
              <a:rPr lang="en-GB" sz="2400" dirty="0" smtClean="0">
                <a:hlinkClick r:id="rId2"/>
              </a:rPr>
              <a:t>http://</a:t>
            </a:r>
            <a:r>
              <a:rPr lang="en-GB" sz="2400" dirty="0" smtClean="0">
                <a:hlinkClick r:id="rId2"/>
              </a:rPr>
              <a:t>www.journalslibrary.nihr.ac.uk/phr/volume-1/issue-1</a:t>
            </a:r>
            <a:endParaRPr lang="en-GB" sz="2400" dirty="0" smtClean="0"/>
          </a:p>
          <a:p>
            <a:pPr algn="ctr">
              <a:buNone/>
            </a:pPr>
            <a:endParaRPr lang="en-GB" sz="2400" dirty="0" smtClean="0"/>
          </a:p>
          <a:p>
            <a:pPr algn="ctr">
              <a:buNone/>
            </a:pPr>
            <a:endParaRPr lang="en-GB" sz="2400" dirty="0" smtClean="0"/>
          </a:p>
          <a:p>
            <a:pPr algn="ctr">
              <a:buNone/>
            </a:pPr>
            <a:r>
              <a:rPr lang="en-GB" sz="2400" dirty="0" smtClean="0"/>
              <a:t>The </a:t>
            </a:r>
            <a:r>
              <a:rPr lang="en-GB" sz="2400" dirty="0" smtClean="0"/>
              <a:t>views and opinions expressed therein are those of the authors and do not necessarily reflect those of the </a:t>
            </a:r>
            <a:r>
              <a:rPr lang="en-GB" sz="2400" dirty="0" smtClean="0"/>
              <a:t>NIHR </a:t>
            </a:r>
            <a:r>
              <a:rPr lang="en-GB" sz="2400" dirty="0" smtClean="0"/>
              <a:t>PHR programme or the Department of Health.</a:t>
            </a:r>
          </a:p>
          <a:p>
            <a:pPr algn="ctr">
              <a:buNone/>
            </a:pPr>
            <a:endParaRPr lang="en-GB" dirty="0"/>
          </a:p>
        </p:txBody>
      </p:sp>
      <p:pic>
        <p:nvPicPr>
          <p:cNvPr id="4" name="Picture 125" descr="nihrlogo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60648"/>
            <a:ext cx="2160240" cy="8857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Background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 smtClean="0"/>
              <a:t>Patient and public involvement in </a:t>
            </a:r>
            <a:r>
              <a:rPr lang="en-GB" sz="2800" dirty="0" smtClean="0"/>
              <a:t>research</a:t>
            </a:r>
          </a:p>
          <a:p>
            <a:pPr lvl="1"/>
            <a:r>
              <a:rPr lang="en-GB" sz="2400" dirty="0" smtClean="0"/>
              <a:t>p</a:t>
            </a:r>
            <a:r>
              <a:rPr lang="en-GB" sz="2400" dirty="0" smtClean="0"/>
              <a:t>olitical and ethical imperatives</a:t>
            </a:r>
          </a:p>
          <a:p>
            <a:pPr lvl="1"/>
            <a:r>
              <a:rPr lang="en-GB" sz="2400" dirty="0" smtClean="0"/>
              <a:t>pursuit of ‘better’ research</a:t>
            </a:r>
          </a:p>
          <a:p>
            <a:pPr lvl="1"/>
            <a:r>
              <a:rPr lang="en-GB" sz="2400" dirty="0" smtClean="0"/>
              <a:t>patient and public demand</a:t>
            </a:r>
          </a:p>
          <a:p>
            <a:endParaRPr lang="en-GB" sz="2800" dirty="0" smtClean="0"/>
          </a:p>
          <a:p>
            <a:r>
              <a:rPr lang="en-GB" sz="2800" dirty="0" smtClean="0"/>
              <a:t>New and not so new concept</a:t>
            </a:r>
          </a:p>
          <a:p>
            <a:endParaRPr lang="en-GB" sz="2800" dirty="0" smtClean="0"/>
          </a:p>
          <a:p>
            <a:r>
              <a:rPr lang="en-GB" sz="2800" dirty="0" smtClean="0"/>
              <a:t>Many examples from health research</a:t>
            </a:r>
          </a:p>
          <a:p>
            <a:endParaRPr lang="en-GB" sz="2800" dirty="0" smtClean="0"/>
          </a:p>
          <a:p>
            <a:r>
              <a:rPr lang="en-GB" sz="2800" dirty="0" smtClean="0"/>
              <a:t>Few involve young people or systematic reviews</a:t>
            </a:r>
          </a:p>
          <a:p>
            <a:endParaRPr lang="en-GB" sz="2800" dirty="0" smtClean="0"/>
          </a:p>
          <a:p>
            <a:endParaRPr lang="en-GB" sz="28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mework for describ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928" y="0"/>
            <a:ext cx="8758143" cy="52690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445224"/>
            <a:ext cx="7884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Oliver et al. </a:t>
            </a:r>
            <a:r>
              <a:rPr lang="en-GB" dirty="0" smtClean="0"/>
              <a:t>(2008) A multidimensional conceptual framework for analysing public involvement in health services </a:t>
            </a:r>
            <a:r>
              <a:rPr lang="en-GB" dirty="0" smtClean="0"/>
              <a:t>research. </a:t>
            </a:r>
            <a:r>
              <a:rPr lang="en-GB" i="1" dirty="0" smtClean="0"/>
              <a:t>Health Expectations</a:t>
            </a:r>
            <a:r>
              <a:rPr lang="en-GB" dirty="0" smtClean="0"/>
              <a:t>, Mar2008, Vol. 11 Issue 1, </a:t>
            </a:r>
            <a:r>
              <a:rPr lang="en-GB" dirty="0" smtClean="0"/>
              <a:t>p72-84.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30635" t="15256" r="28051" b="6890"/>
          <a:stretch>
            <a:fillRect/>
          </a:stretch>
        </p:blipFill>
        <p:spPr bwMode="auto">
          <a:xfrm>
            <a:off x="3131840" y="0"/>
            <a:ext cx="6012160" cy="68580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23528" y="1166842"/>
            <a:ext cx="22322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Collaborative project led by: 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University of Oxford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IHHD UEL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Other collaborators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LSHTM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University of Liverpool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Cardiff University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Institute of Education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University of Bristol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62372" y="692696"/>
          <a:ext cx="8219256" cy="497464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219256"/>
              </a:tblGrid>
              <a:tr h="821854">
                <a:tc>
                  <a:txBody>
                    <a:bodyPr/>
                    <a:lstStyle/>
                    <a:p>
                      <a:r>
                        <a:rPr lang="en-GB" sz="3600" dirty="0" smtClean="0"/>
                        <a:t>Review Questions</a:t>
                      </a:r>
                      <a:endParaRPr lang="en-GB" sz="3600" dirty="0"/>
                    </a:p>
                  </a:txBody>
                  <a:tcPr/>
                </a:tc>
              </a:tr>
              <a:tr h="898214">
                <a:tc>
                  <a:txBody>
                    <a:bodyPr/>
                    <a:lstStyle/>
                    <a:p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What theories are used to explain school-level influences on health? </a:t>
                      </a:r>
                      <a:endParaRPr lang="en-GB" sz="2000" b="1" dirty="0"/>
                    </a:p>
                  </a:txBody>
                  <a:tcPr/>
                </a:tc>
              </a:tr>
              <a:tr h="793386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2. </a:t>
                      </a: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What are the effects of school environment interventions on student health?</a:t>
                      </a:r>
                      <a:endParaRPr lang="en-GB" sz="2000" b="1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3. </a:t>
                      </a: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How feasible and acceptable are school environment interventions?</a:t>
                      </a:r>
                      <a:endParaRPr lang="en-GB" sz="2000" b="1" dirty="0"/>
                    </a:p>
                  </a:txBody>
                  <a:tcPr/>
                </a:tc>
              </a:tr>
              <a:tr h="866368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4. </a:t>
                      </a: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What are the effects on health of school-level factors? (e.g. school organisation, discipline)</a:t>
                      </a:r>
                      <a:endParaRPr lang="en-GB" sz="2000" b="1" dirty="0"/>
                    </a:p>
                  </a:txBody>
                  <a:tcPr/>
                </a:tc>
              </a:tr>
              <a:tr h="802739">
                <a:tc>
                  <a:txBody>
                    <a:bodyPr/>
                    <a:lstStyle/>
                    <a:p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Through what processes might these school-level influences occur?</a:t>
                      </a:r>
                      <a:endParaRPr lang="en-GB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99592" y="0"/>
          <a:ext cx="7488832" cy="6858000"/>
        </p:xfrm>
        <a:graphic>
          <a:graphicData uri="http://schemas.openxmlformats.org/presentationml/2006/ole">
            <p:oleObj spid="_x0000_s1026" name="Document" r:id="rId3" imgW="5261479" imgH="7557386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/>
          <a:srcRect l="1107" t="12795" r="25837" b="7382"/>
          <a:stretch>
            <a:fillRect/>
          </a:stretch>
        </p:blipFill>
        <p:spPr bwMode="auto">
          <a:xfrm>
            <a:off x="3995936" y="1484784"/>
            <a:ext cx="4818051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7544" y="1916832"/>
            <a:ext cx="33123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defTabSz="766267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000000"/>
                </a:solidFill>
              </a:rPr>
              <a:t>ALPHA  group (Advice </a:t>
            </a:r>
            <a:r>
              <a:rPr lang="en-GB" b="1" dirty="0" smtClean="0">
                <a:solidFill>
                  <a:srgbClr val="000000"/>
                </a:solidFill>
              </a:rPr>
              <a:t>Leading to Public Health Advancement). </a:t>
            </a:r>
          </a:p>
          <a:p>
            <a:pPr marL="180000" defTabSz="766267" fontAlgn="base">
              <a:spcBef>
                <a:spcPct val="0"/>
              </a:spcBef>
              <a:spcAft>
                <a:spcPct val="0"/>
              </a:spcAft>
            </a:pPr>
            <a:endParaRPr lang="en-GB" b="1" dirty="0" smtClean="0">
              <a:solidFill>
                <a:srgbClr val="000000"/>
              </a:solidFill>
            </a:endParaRPr>
          </a:p>
          <a:p>
            <a:pPr marL="180000" defTabSz="766267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ts val="1000"/>
            </a:pPr>
            <a:r>
              <a:rPr lang="en-GB" b="1" dirty="0" smtClean="0">
                <a:solidFill>
                  <a:srgbClr val="000000"/>
                </a:solidFill>
              </a:rPr>
              <a:t>Young </a:t>
            </a:r>
            <a:r>
              <a:rPr lang="en-GB" b="1" dirty="0" smtClean="0">
                <a:solidFill>
                  <a:srgbClr val="000000"/>
                </a:solidFill>
              </a:rPr>
              <a:t>people aged 14 - 19 years from across </a:t>
            </a:r>
            <a:r>
              <a:rPr lang="en-GB" b="1" dirty="0" smtClean="0">
                <a:solidFill>
                  <a:srgbClr val="000000"/>
                </a:solidFill>
              </a:rPr>
              <a:t>South Wales</a:t>
            </a:r>
            <a:endParaRPr lang="en-GB" b="1" dirty="0" smtClean="0">
              <a:solidFill>
                <a:srgbClr val="000000"/>
              </a:solidFill>
            </a:endParaRPr>
          </a:p>
          <a:p>
            <a:pPr marL="180000" defTabSz="766267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ts val="1000"/>
            </a:pPr>
            <a:endParaRPr lang="en-GB" b="1" dirty="0" smtClean="0">
              <a:solidFill>
                <a:srgbClr val="000000"/>
              </a:solidFill>
            </a:endParaRPr>
          </a:p>
          <a:p>
            <a:pPr marL="180000" defTabSz="766267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ts val="1000"/>
            </a:pPr>
            <a:r>
              <a:rPr lang="en-GB" b="1" dirty="0" smtClean="0">
                <a:solidFill>
                  <a:srgbClr val="000000"/>
                </a:solidFill>
              </a:rPr>
              <a:t>Young </a:t>
            </a:r>
            <a:r>
              <a:rPr lang="en-GB" b="1" dirty="0" smtClean="0">
                <a:solidFill>
                  <a:srgbClr val="000000"/>
                </a:solidFill>
              </a:rPr>
              <a:t>people have undergone </a:t>
            </a:r>
            <a:r>
              <a:rPr lang="en-GB" b="1" dirty="0" smtClean="0">
                <a:solidFill>
                  <a:srgbClr val="000000"/>
                </a:solidFill>
              </a:rPr>
              <a:t>training</a:t>
            </a:r>
          </a:p>
          <a:p>
            <a:pPr marL="180000" defTabSz="766267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ts val="1000"/>
            </a:pPr>
            <a:endParaRPr lang="en-GB" b="1" dirty="0" smtClean="0">
              <a:solidFill>
                <a:srgbClr val="000000"/>
              </a:solidFill>
            </a:endParaRPr>
          </a:p>
          <a:p>
            <a:pPr marL="180000" defTabSz="766267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ts val="1000"/>
            </a:pPr>
            <a:r>
              <a:rPr lang="en-GB" b="1" dirty="0" smtClean="0">
                <a:solidFill>
                  <a:srgbClr val="000000"/>
                </a:solidFill>
              </a:rPr>
              <a:t>Sessions </a:t>
            </a:r>
            <a:r>
              <a:rPr lang="en-GB" b="1" dirty="0" smtClean="0">
                <a:solidFill>
                  <a:srgbClr val="000000"/>
                </a:solidFill>
              </a:rPr>
              <a:t>are supported by qualified youth  </a:t>
            </a:r>
            <a:r>
              <a:rPr lang="en-GB" b="1" dirty="0" smtClean="0">
                <a:solidFill>
                  <a:srgbClr val="000000"/>
                </a:solidFill>
              </a:rPr>
              <a:t>workers</a:t>
            </a:r>
            <a:r>
              <a:rPr lang="en-GB" b="1" dirty="0" smtClean="0">
                <a:solidFill>
                  <a:srgbClr val="000000"/>
                </a:solidFill>
              </a:rPr>
              <a:t>. </a:t>
            </a:r>
            <a:endParaRPr lang="en-US" b="1" dirty="0" smtClean="0"/>
          </a:p>
          <a:p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Who did we consult?</a:t>
            </a:r>
            <a:endParaRPr lang="en-GB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0" y="1484784"/>
            <a:ext cx="8682188" cy="4248472"/>
            <a:chOff x="6931075" y="7116662"/>
            <a:chExt cx="12066564" cy="6143668"/>
          </a:xfrm>
        </p:grpSpPr>
        <p:sp>
          <p:nvSpPr>
            <p:cNvPr id="41" name="AutoShape 146"/>
            <p:cNvSpPr>
              <a:spLocks noChangeArrowheads="1"/>
            </p:cNvSpPr>
            <p:nvPr/>
          </p:nvSpPr>
          <p:spPr bwMode="auto">
            <a:xfrm>
              <a:off x="10567955" y="7116662"/>
              <a:ext cx="2523348" cy="1571636"/>
            </a:xfrm>
            <a:prstGeom prst="flowChartProcess">
              <a:avLst/>
            </a:prstGeom>
            <a:solidFill>
              <a:srgbClr val="C0504D">
                <a:lumMod val="20000"/>
                <a:lumOff val="80000"/>
              </a:srgbClr>
            </a:solidFill>
            <a:ln w="9525" algn="in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vert="horz" wrap="square" lIns="30651" tIns="30651" rIns="30651" bIns="3065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76626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Face-to-face discussions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42" name="AutoShape 146"/>
            <p:cNvSpPr>
              <a:spLocks noChangeArrowheads="1"/>
            </p:cNvSpPr>
            <p:nvPr/>
          </p:nvSpPr>
          <p:spPr bwMode="auto">
            <a:xfrm>
              <a:off x="16425871" y="7116663"/>
              <a:ext cx="2571768" cy="1571636"/>
            </a:xfrm>
            <a:prstGeom prst="flowChartProcess">
              <a:avLst/>
            </a:prstGeom>
            <a:solidFill>
              <a:srgbClr val="C0504D">
                <a:lumMod val="20000"/>
                <a:lumOff val="80000"/>
              </a:srgbClr>
            </a:solidFill>
            <a:ln w="9525" algn="in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vert="horz" wrap="square" lIns="30651" tIns="30651" rIns="30651" bIns="3065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76626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Group </a:t>
              </a:r>
            </a:p>
            <a:p>
              <a:pPr marL="0" marR="0" lvl="0" indent="0" algn="ctr" defTabSz="76626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exercise</a:t>
              </a:r>
            </a:p>
          </p:txBody>
        </p:sp>
        <p:sp>
          <p:nvSpPr>
            <p:cNvPr id="43" name="AutoShape 147"/>
            <p:cNvSpPr>
              <a:spLocks noChangeArrowheads="1"/>
            </p:cNvSpPr>
            <p:nvPr/>
          </p:nvSpPr>
          <p:spPr bwMode="auto">
            <a:xfrm>
              <a:off x="13496913" y="7116662"/>
              <a:ext cx="2500330" cy="1571636"/>
            </a:xfrm>
            <a:prstGeom prst="flowChartProcess">
              <a:avLst/>
            </a:prstGeom>
            <a:solidFill>
              <a:srgbClr val="C0504D">
                <a:lumMod val="20000"/>
                <a:lumOff val="80000"/>
              </a:srgbClr>
            </a:solidFill>
            <a:ln w="9525" algn="in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vert="horz" wrap="square" lIns="30651" tIns="30651" rIns="30651" bIns="3065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76626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Online consultations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931075" y="7794750"/>
              <a:ext cx="3214709" cy="53408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all" spc="0" normalizeH="0" baseline="0" noProof="0" dirty="0" smtClean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consultation</a:t>
              </a:r>
              <a:endParaRPr kumimoji="0" lang="en-GB" b="1" i="0" u="none" strike="noStrike" kern="0" cap="all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Left Brace 44"/>
            <p:cNvSpPr/>
            <p:nvPr/>
          </p:nvSpPr>
          <p:spPr>
            <a:xfrm>
              <a:off x="9782137" y="7188100"/>
              <a:ext cx="571504" cy="1643074"/>
            </a:xfrm>
            <a:prstGeom prst="leftBrace">
              <a:avLst/>
            </a:prstGeom>
            <a:noFill/>
            <a:ln w="222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280639" y="9882982"/>
              <a:ext cx="2501930" cy="93465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76626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all" spc="0" normalizeH="0" baseline="0" noProof="0" dirty="0" smtClean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</a:rPr>
                <a:t>SYSTEMATIC</a:t>
              </a:r>
            </a:p>
            <a:p>
              <a:pPr marL="0" marR="0" lvl="0" indent="0" algn="ctr" defTabSz="76626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all" spc="0" normalizeH="0" baseline="0" noProof="0" dirty="0" smtClean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</a:rPr>
                <a:t>REVIEW</a:t>
              </a:r>
            </a:p>
          </p:txBody>
        </p:sp>
        <p:sp>
          <p:nvSpPr>
            <p:cNvPr id="47" name="Left Brace 46"/>
            <p:cNvSpPr/>
            <p:nvPr/>
          </p:nvSpPr>
          <p:spPr>
            <a:xfrm>
              <a:off x="9782137" y="9402678"/>
              <a:ext cx="571504" cy="1643074"/>
            </a:xfrm>
            <a:prstGeom prst="leftBrace">
              <a:avLst/>
            </a:prstGeom>
            <a:noFill/>
            <a:ln w="222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797606" y="12187238"/>
              <a:ext cx="1896359" cy="53408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76626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all" spc="0" normalizeH="0" baseline="0" noProof="0" dirty="0" smtClean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</a:rPr>
                <a:t>OUTCOME</a:t>
              </a:r>
              <a:endParaRPr kumimoji="0" lang="en-US" b="1" i="0" u="none" strike="noStrike" kern="0" cap="all" spc="0" normalizeH="0" baseline="0" noProof="0" dirty="0" smtClean="0">
                <a:ln w="0"/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49" name="Left Brace 48"/>
            <p:cNvSpPr/>
            <p:nvPr/>
          </p:nvSpPr>
          <p:spPr>
            <a:xfrm>
              <a:off x="9782137" y="11617256"/>
              <a:ext cx="571504" cy="1643074"/>
            </a:xfrm>
            <a:prstGeom prst="leftBrace">
              <a:avLst/>
            </a:prstGeom>
            <a:noFill/>
            <a:ln w="222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13195771" y="10243022"/>
              <a:ext cx="3168352" cy="16912"/>
            </a:xfrm>
            <a:prstGeom prst="straightConnector1">
              <a:avLst/>
            </a:prstGeom>
            <a:noFill/>
            <a:ln w="19050" cap="flat" cmpd="sng" algn="ctr">
              <a:solidFill>
                <a:srgbClr val="4F81BD"/>
              </a:solidFill>
              <a:prstDash val="solid"/>
              <a:tailEnd type="arrow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>
            <a:xfrm rot="16200000" flipV="1">
              <a:off x="14011988" y="9426804"/>
              <a:ext cx="1571636" cy="35719"/>
            </a:xfrm>
            <a:prstGeom prst="straightConnector1">
              <a:avLst/>
            </a:prstGeom>
            <a:noFill/>
            <a:ln w="19050" cap="flat" cmpd="sng" algn="ctr">
              <a:solidFill>
                <a:srgbClr val="4F81BD"/>
              </a:solidFill>
              <a:prstDash val="solid"/>
              <a:tailEnd type="arrow"/>
            </a:ln>
            <a:effectLst/>
          </p:spPr>
        </p:cxnSp>
        <p:sp>
          <p:nvSpPr>
            <p:cNvPr id="52" name="AutoShape 146"/>
            <p:cNvSpPr>
              <a:spLocks noChangeArrowheads="1"/>
            </p:cNvSpPr>
            <p:nvPr/>
          </p:nvSpPr>
          <p:spPr bwMode="auto">
            <a:xfrm>
              <a:off x="10639393" y="9402678"/>
              <a:ext cx="2523348" cy="1571636"/>
            </a:xfrm>
            <a:prstGeom prst="flowChartProcess">
              <a:avLst/>
            </a:prstGeom>
            <a:solidFill>
              <a:srgbClr val="4F81BD">
                <a:lumMod val="40000"/>
                <a:lumOff val="60000"/>
              </a:srgbClr>
            </a:solidFill>
            <a:ln w="9525" algn="in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vert="horz" wrap="square" lIns="30651" tIns="30651" rIns="30651" bIns="3065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76626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Project inception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53" name="AutoShape 146"/>
            <p:cNvSpPr>
              <a:spLocks noChangeArrowheads="1"/>
            </p:cNvSpPr>
            <p:nvPr/>
          </p:nvSpPr>
          <p:spPr bwMode="auto">
            <a:xfrm>
              <a:off x="16425871" y="9402678"/>
              <a:ext cx="2523348" cy="1571636"/>
            </a:xfrm>
            <a:prstGeom prst="flowChartProcess">
              <a:avLst/>
            </a:prstGeom>
            <a:solidFill>
              <a:srgbClr val="4F81BD">
                <a:lumMod val="40000"/>
                <a:lumOff val="60000"/>
              </a:srgbClr>
            </a:solidFill>
            <a:ln w="9525" algn="in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vert="horz" wrap="square" lIns="30651" tIns="30651" rIns="30651" bIns="3065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76626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Mapping stage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54" name="AutoShape 149"/>
            <p:cNvSpPr>
              <a:spLocks noChangeArrowheads="1"/>
            </p:cNvSpPr>
            <p:nvPr/>
          </p:nvSpPr>
          <p:spPr bwMode="auto">
            <a:xfrm>
              <a:off x="16425871" y="11545818"/>
              <a:ext cx="2500330" cy="1571636"/>
            </a:xfrm>
            <a:prstGeom prst="flowChartProcess">
              <a:avLst/>
            </a:prstGeom>
            <a:solidFill>
              <a:srgbClr val="9BBB59">
                <a:lumMod val="40000"/>
                <a:lumOff val="60000"/>
              </a:srgbClr>
            </a:solidFill>
            <a:ln w="9525" algn="in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vert="horz" wrap="square" lIns="30651" tIns="30651" rIns="30651" bIns="3065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76626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  <a:p>
              <a:pPr marL="0" marR="0" lvl="0" indent="0" algn="ctr" defTabSz="76626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Prioritising health topics / </a:t>
              </a:r>
            </a:p>
            <a:p>
              <a:pPr marL="0" marR="0" lvl="0" indent="0" algn="ctr" defTabSz="76626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Focusing on the review</a:t>
              </a:r>
            </a:p>
            <a:p>
              <a:pPr marL="0" marR="0" lvl="0" indent="0" algn="ctr" defTabSz="76626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 </a:t>
              </a:r>
            </a:p>
          </p:txBody>
        </p:sp>
        <p:sp>
          <p:nvSpPr>
            <p:cNvPr id="55" name="AutoShape 149"/>
            <p:cNvSpPr>
              <a:spLocks noChangeArrowheads="1"/>
            </p:cNvSpPr>
            <p:nvPr/>
          </p:nvSpPr>
          <p:spPr bwMode="auto">
            <a:xfrm>
              <a:off x="10639393" y="11545818"/>
              <a:ext cx="2500330" cy="1571636"/>
            </a:xfrm>
            <a:prstGeom prst="flowChartProcess">
              <a:avLst/>
            </a:prstGeom>
            <a:solidFill>
              <a:srgbClr val="9BBB59">
                <a:lumMod val="40000"/>
                <a:lumOff val="60000"/>
              </a:srgbClr>
            </a:solidFill>
            <a:ln w="9525" algn="in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vert="horz" wrap="square" lIns="30651" tIns="30651" rIns="30651" bIns="3065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76626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  <a:p>
              <a:pPr marL="0" marR="0" lvl="0" indent="0" algn="ctr" defTabSz="76626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Understanding the problem /</a:t>
              </a:r>
            </a:p>
            <a:p>
              <a:pPr marL="0" marR="0" lvl="0" indent="0" algn="ctr" defTabSz="76626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Developing research aim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endParaRPr>
            </a:p>
            <a:p>
              <a:pPr marL="0" marR="0" lvl="0" indent="0" algn="ctr" defTabSz="76626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rot="5400000" flipH="1" flipV="1">
              <a:off x="17283921" y="9044694"/>
              <a:ext cx="71438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4F81BD"/>
              </a:solidFill>
              <a:prstDash val="solid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>
            <a:xfrm rot="5400000">
              <a:off x="17355359" y="11259272"/>
              <a:ext cx="571504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58" name="Straight Arrow Connector 57"/>
            <p:cNvCxnSpPr/>
            <p:nvPr/>
          </p:nvCxnSpPr>
          <p:spPr>
            <a:xfrm rot="5400000" flipH="1" flipV="1">
              <a:off x="11426005" y="9044694"/>
              <a:ext cx="71438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4F81BD"/>
              </a:solidFill>
              <a:prstDash val="solid"/>
              <a:tailEnd type="arrow"/>
            </a:ln>
            <a:effectLst/>
          </p:spPr>
        </p:cxnSp>
      </p:grpSp>
      <p:sp>
        <p:nvSpPr>
          <p:cNvPr id="59" name="Title 5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How did we consult?</a:t>
            </a:r>
            <a:endParaRPr lang="en-GB" sz="36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Consultation at project inception</a:t>
            </a:r>
            <a:endParaRPr lang="en-GB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 fontScale="77500" lnSpcReduction="20000"/>
          </a:bodyPr>
          <a:lstStyle/>
          <a:p>
            <a:r>
              <a:rPr lang="en-GB" sz="3300" dirty="0" smtClean="0"/>
              <a:t>What does health and well-being mean to you? </a:t>
            </a:r>
          </a:p>
          <a:p>
            <a:endParaRPr lang="en-GB" sz="3300" dirty="0" smtClean="0"/>
          </a:p>
          <a:p>
            <a:r>
              <a:rPr lang="en-GB" sz="3300" dirty="0" smtClean="0"/>
              <a:t>How do schools affect your health and well being?</a:t>
            </a:r>
          </a:p>
          <a:p>
            <a:endParaRPr lang="en-GB" sz="3300" dirty="0" smtClean="0"/>
          </a:p>
          <a:p>
            <a:r>
              <a:rPr lang="en-GB" sz="3300" dirty="0" smtClean="0"/>
              <a:t>What can schools do to improve your health and well being?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Picture 131" descr="DSC036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556792"/>
            <a:ext cx="4266640" cy="4363165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EL Master Brand">
      <a:dk1>
        <a:srgbClr val="0063A4"/>
      </a:dk1>
      <a:lt1>
        <a:sysClr val="window" lastClr="FFFFFF"/>
      </a:lt1>
      <a:dk2>
        <a:srgbClr val="009ADA"/>
      </a:dk2>
      <a:lt2>
        <a:srgbClr val="EEECE1"/>
      </a:lt2>
      <a:accent1>
        <a:srgbClr val="A7A9AC"/>
      </a:accent1>
      <a:accent2>
        <a:srgbClr val="A7A9AC"/>
      </a:accent2>
      <a:accent3>
        <a:srgbClr val="A7A9AC"/>
      </a:accent3>
      <a:accent4>
        <a:srgbClr val="A7A9AC"/>
      </a:accent4>
      <a:accent5>
        <a:srgbClr val="A7A9AC"/>
      </a:accent5>
      <a:accent6>
        <a:srgbClr val="A7A9AC"/>
      </a:accent6>
      <a:hlink>
        <a:srgbClr val="009ADA"/>
      </a:hlink>
      <a:folHlink>
        <a:srgbClr val="009ADA"/>
      </a:folHlink>
    </a:clrScheme>
    <a:fontScheme name="U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774</Words>
  <Application>Microsoft Office PowerPoint</Application>
  <PresentationFormat>On-screen Show (4:3)</PresentationFormat>
  <Paragraphs>189</Paragraphs>
  <Slides>14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Microsoft Office Word 97 - 2003 Document</vt:lpstr>
      <vt:lpstr>Consulting young people on research: an example from a review of school effects on health </vt:lpstr>
      <vt:lpstr>Background</vt:lpstr>
      <vt:lpstr>Slide 3</vt:lpstr>
      <vt:lpstr>Slide 4</vt:lpstr>
      <vt:lpstr>Slide 5</vt:lpstr>
      <vt:lpstr>Slide 6</vt:lpstr>
      <vt:lpstr>Who did we consult?</vt:lpstr>
      <vt:lpstr>How did we consult?</vt:lpstr>
      <vt:lpstr>Consultation at project inception</vt:lpstr>
      <vt:lpstr>Consultation at project inception</vt:lpstr>
      <vt:lpstr>Consultation at mapping</vt:lpstr>
      <vt:lpstr>Impact on review process and findings</vt:lpstr>
      <vt:lpstr>Reflections</vt:lpstr>
      <vt:lpstr>Slide 14</vt:lpstr>
    </vt:vector>
  </TitlesOfParts>
  <Company>University of East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of Health &amp; Bioscience</dc:title>
  <dc:creator>stuart2</dc:creator>
  <cp:lastModifiedBy>Angela Harden</cp:lastModifiedBy>
  <cp:revision>37</cp:revision>
  <dcterms:created xsi:type="dcterms:W3CDTF">2011-02-16T17:01:59Z</dcterms:created>
  <dcterms:modified xsi:type="dcterms:W3CDTF">2013-06-24T15:13:10Z</dcterms:modified>
</cp:coreProperties>
</file>