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3" r:id="rId2"/>
    <p:sldId id="301" r:id="rId3"/>
    <p:sldId id="266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3" r:id="rId12"/>
    <p:sldId id="294" r:id="rId13"/>
    <p:sldId id="290" r:id="rId14"/>
    <p:sldId id="291" r:id="rId15"/>
    <p:sldId id="295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58602" autoAdjust="0"/>
  </p:normalViewPr>
  <p:slideViewPr>
    <p:cSldViewPr>
      <p:cViewPr varScale="1">
        <p:scale>
          <a:sx n="41" d="100"/>
          <a:sy n="41" d="100"/>
        </p:scale>
        <p:origin x="-21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C602-98F9-4733-803E-370008B47F51}" type="datetimeFigureOut">
              <a:rPr lang="en-GB" smtClean="0"/>
              <a:pPr/>
              <a:t>15/06/2013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A429-7651-46EC-B689-3ADC26074D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6672" y="4343400"/>
            <a:ext cx="6048672" cy="4114800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EL BRANDING DEVICE PSYCHOLOGY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714808" y="3429000"/>
            <a:ext cx="15716984" cy="3929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y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3722"/>
            <a:ext cx="9144000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l.ac.uk/psychology/research/drug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201622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Vaping</a:t>
            </a:r>
            <a:r>
              <a:rPr lang="en-GB" dirty="0" smtClean="0"/>
              <a:t> profiles and preferences:  an online survey of electronic cigarette users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7128792" cy="1752600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 smtClean="0"/>
              <a:t>Dawkins, L., </a:t>
            </a:r>
            <a:r>
              <a:rPr lang="en-GB" sz="3100" dirty="0" smtClean="0"/>
              <a:t>Turner, J. Roberts, A. &amp; Soar, K.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3100" dirty="0" smtClean="0"/>
              <a:t>Drugs &amp; Addictive Behaviours Research Group, School of Psychology, UEL</a:t>
            </a:r>
          </a:p>
          <a:p>
            <a:r>
              <a:rPr lang="en-GB" sz="3100" dirty="0" smtClean="0">
                <a:hlinkClick r:id="rId2"/>
              </a:rPr>
              <a:t>http://www.uel.ac.uk/psychology/research/drugs/</a:t>
            </a:r>
            <a:endParaRPr lang="en-GB" sz="31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>
            <a:noAutofit/>
          </a:bodyPr>
          <a:lstStyle/>
          <a:p>
            <a:r>
              <a:rPr lang="en-GB" sz="4000" dirty="0" smtClean="0"/>
              <a:t>Reasons for Use / Effects on smoking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600" cy="526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2160240"/>
                <a:gridCol w="1964904"/>
              </a:tblGrid>
              <a:tr h="37598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%</a:t>
                      </a:r>
                      <a:endParaRPr lang="en-GB" sz="1600" b="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Why start using </a:t>
                      </a:r>
                      <a:r>
                        <a:rPr lang="en-GB" sz="1600" b="1" dirty="0" err="1" smtClean="0"/>
                        <a:t>EC?</a:t>
                      </a:r>
                      <a:r>
                        <a:rPr lang="en-GB" sz="1600" b="1" baseline="30000" dirty="0" err="1" smtClean="0"/>
                        <a:t>a</a:t>
                      </a:r>
                      <a:endParaRPr lang="en-GB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complete alternative to smoking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1027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76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partial alternative</a:t>
                      </a:r>
                      <a:r>
                        <a:rPr lang="en-GB" sz="1600" baseline="0" dirty="0" smtClean="0"/>
                        <a:t> to smoking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Other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65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Since</a:t>
                      </a:r>
                      <a:r>
                        <a:rPr lang="en-GB" sz="1600" b="1" baseline="0" dirty="0" smtClean="0"/>
                        <a:t> using </a:t>
                      </a:r>
                      <a:r>
                        <a:rPr lang="en-GB" sz="1600" b="1" baseline="0" dirty="0" err="1" smtClean="0"/>
                        <a:t>EC</a:t>
                      </a:r>
                      <a:r>
                        <a:rPr lang="en-GB" sz="1600" b="1" baseline="30000" dirty="0" err="1" smtClean="0"/>
                        <a:t>b</a:t>
                      </a:r>
                      <a:r>
                        <a:rPr lang="en-GB" sz="1600" b="1" baseline="0" dirty="0" smtClean="0"/>
                        <a:t>: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not smoked</a:t>
                      </a:r>
                      <a:r>
                        <a:rPr lang="en-GB" sz="1600" baseline="0" dirty="0" smtClean="0"/>
                        <a:t> for several weeks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not smoked</a:t>
                      </a:r>
                      <a:r>
                        <a:rPr lang="en-GB" sz="1600" baseline="0" dirty="0" smtClean="0"/>
                        <a:t> for several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57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Since</a:t>
                      </a:r>
                      <a:r>
                        <a:rPr lang="en-GB" sz="1600" b="1" baseline="0" dirty="0" smtClean="0"/>
                        <a:t> EC use, tobacco craving </a:t>
                      </a:r>
                      <a:r>
                        <a:rPr lang="en-GB" sz="1600" b="1" baseline="0" dirty="0" err="1" smtClean="0"/>
                        <a:t>has</a:t>
                      </a:r>
                      <a:r>
                        <a:rPr lang="en-GB" sz="1600" b="1" baseline="30000" dirty="0" err="1" smtClean="0"/>
                        <a:t>b</a:t>
                      </a:r>
                      <a:r>
                        <a:rPr lang="en-GB" sz="1600" b="1" baseline="0" dirty="0" smtClean="0"/>
                        <a:t>: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   Decreased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91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Attempted</a:t>
                      </a:r>
                      <a:r>
                        <a:rPr lang="en-GB" sz="1600" b="1" baseline="0" dirty="0" smtClean="0"/>
                        <a:t> to cut down EC use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392 out of 1330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Success at cutting down?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385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Successful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Unsuccessful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38132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aseline="30000" dirty="0" smtClean="0"/>
              <a:t>a</a:t>
            </a:r>
            <a:r>
              <a:rPr lang="en-GB" sz="1600" dirty="0" smtClean="0"/>
              <a:t> Respondents could indicate more than one option; </a:t>
            </a:r>
            <a:r>
              <a:rPr lang="en-GB" sz="1600" baseline="30000" dirty="0" smtClean="0"/>
              <a:t>b</a:t>
            </a:r>
            <a:r>
              <a:rPr lang="en-GB" sz="1600" dirty="0" smtClean="0"/>
              <a:t> Forced choice option</a:t>
            </a:r>
            <a:endParaRPr lang="en-GB" sz="16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 smtClean="0"/>
              <a:t>Effects of the EC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352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25"/>
                <a:gridCol w="1697577"/>
                <a:gridCol w="1771384"/>
                <a:gridCol w="185579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Not at all   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Very</a:t>
                      </a:r>
                      <a:r>
                        <a:rPr lang="en-GB" baseline="0" dirty="0" smtClean="0"/>
                        <a:t> much so (%)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The EC</a:t>
                      </a:r>
                      <a:r>
                        <a:rPr lang="en-GB" baseline="0" dirty="0" smtClean="0"/>
                        <a:t> has helped me to stop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/>
                        <a:t>89.4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My breathing has improved since using the 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72.4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EC use is as satisfying as</a:t>
                      </a:r>
                      <a:r>
                        <a:rPr lang="en-GB" baseline="0" dirty="0" smtClean="0"/>
                        <a:t> tobacco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68.0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I crave ECs</a:t>
                      </a:r>
                      <a:r>
                        <a:rPr lang="en-GB" baseline="0" dirty="0" smtClean="0"/>
                        <a:t> as much as I do/did tobacco cigarettes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The EC allows</a:t>
                      </a:r>
                      <a:r>
                        <a:rPr lang="en-GB" baseline="0" dirty="0" smtClean="0"/>
                        <a:t> me to use nicotine 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47.6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11.1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 frequently use the EC in places where smoking is banned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1326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dirty="0" smtClean="0"/>
                        <a:t>35.9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effects of the EC (%)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512168"/>
                <a:gridCol w="1440160"/>
                <a:gridCol w="1584176"/>
                <a:gridCol w="152251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at 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Slightly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Quite a 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 the 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Mouth irritation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Throat irritation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sick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Flatulence/Bloating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Heartburn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dizzy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Headache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Ex-smokers reported:</a:t>
            </a:r>
          </a:p>
          <a:p>
            <a:pPr lvl="1"/>
            <a:r>
              <a:rPr lang="en-GB" dirty="0" smtClean="0"/>
              <a:t>Using a tank or custom-made device</a:t>
            </a:r>
          </a:p>
          <a:p>
            <a:pPr lvl="1"/>
            <a:r>
              <a:rPr lang="en-GB" sz="2800" dirty="0" smtClean="0"/>
              <a:t>Greater craving reduction with the EC</a:t>
            </a:r>
          </a:p>
          <a:p>
            <a:pPr lvl="1"/>
            <a:r>
              <a:rPr lang="en-GB" sz="2800" dirty="0" smtClean="0"/>
              <a:t>Greater benefit to breathing</a:t>
            </a:r>
          </a:p>
          <a:p>
            <a:pPr lvl="1"/>
            <a:r>
              <a:rPr lang="en-GB" sz="2800" dirty="0" smtClean="0"/>
              <a:t>Stronger ‘hit’ from the EC</a:t>
            </a:r>
          </a:p>
          <a:p>
            <a:pPr lvl="1"/>
            <a:r>
              <a:rPr lang="en-GB" sz="2800" dirty="0" smtClean="0"/>
              <a:t>Less throat irritation</a:t>
            </a:r>
          </a:p>
          <a:p>
            <a:r>
              <a:rPr lang="en-GB" sz="3200" dirty="0" smtClean="0"/>
              <a:t>No differences in liquid strength or flavour</a:t>
            </a:r>
            <a:endParaRPr lang="en-GB" sz="3200" dirty="0"/>
          </a:p>
        </p:txBody>
      </p:sp>
      <p:pic>
        <p:nvPicPr>
          <p:cNvPr id="4" name="Picture 3" descr="Cigarette-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88640"/>
            <a:ext cx="1722653" cy="1679586"/>
          </a:xfrm>
          <a:prstGeom prst="rect">
            <a:avLst/>
          </a:prstGeom>
        </p:spPr>
      </p:pic>
      <p:pic>
        <p:nvPicPr>
          <p:cNvPr id="5" name="Picture 4" descr="EG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80660">
            <a:off x="197885" y="42368"/>
            <a:ext cx="2659803" cy="19948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 Ex vs. current </a:t>
            </a:r>
            <a:br>
              <a:rPr lang="en-GB" dirty="0" smtClean="0"/>
            </a:br>
            <a:r>
              <a:rPr lang="en-GB" dirty="0" smtClean="0"/>
              <a:t>smokers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(All smoker group differences significant at p &lt; 0.01)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GB" dirty="0" smtClean="0"/>
              <a:t>Gender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173860" cy="3888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rgbClr val="00A1DA"/>
                </a:solidFill>
              </a:rPr>
              <a:t>Males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Predominantly male sample (70%)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More likely to use screwdriver or Tank</a:t>
            </a:r>
          </a:p>
          <a:p>
            <a:r>
              <a:rPr lang="en-GB" sz="2600" dirty="0" smtClean="0">
                <a:solidFill>
                  <a:srgbClr val="00A1DA"/>
                </a:solidFill>
              </a:rPr>
              <a:t>Favourite flavour: tobacco 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1268760"/>
            <a:ext cx="4392487" cy="4857403"/>
          </a:xfrm>
        </p:spPr>
        <p:txBody>
          <a:bodyPr/>
          <a:lstStyle/>
          <a:p>
            <a:pPr>
              <a:buNone/>
            </a:pPr>
            <a:r>
              <a:rPr lang="en-GB" sz="2800" b="1" dirty="0" smtClean="0">
                <a:solidFill>
                  <a:srgbClr val="FF66CC"/>
                </a:solidFill>
              </a:rPr>
              <a:t>Females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Preferred super/mini kits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Favourite flavour: chocolate/sweet</a:t>
            </a:r>
          </a:p>
          <a:p>
            <a:r>
              <a:rPr lang="en-GB" sz="2600" dirty="0" smtClean="0">
                <a:solidFill>
                  <a:srgbClr val="FF66CC"/>
                </a:solidFill>
              </a:rPr>
              <a:t>more likely to report that they ‘liked the taste’ and liked the EC because it ‘looks and feels like a cigarette’ </a:t>
            </a:r>
            <a:endParaRPr lang="en-GB" sz="2600" dirty="0">
              <a:solidFill>
                <a:srgbClr val="FF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 gender effects for: time to </a:t>
            </a:r>
            <a:r>
              <a:rPr lang="en-GB" sz="2400" dirty="0" err="1" smtClean="0"/>
              <a:t>vape</a:t>
            </a:r>
            <a:r>
              <a:rPr lang="en-GB" sz="2400" dirty="0" smtClean="0"/>
              <a:t>, duration of use, amount used, strength, effects on tobacco consumption, craving or attempt to cut down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(All gender differences significant at p &lt; 0.01)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r>
              <a:rPr lang="en-GB" dirty="0" smtClean="0"/>
              <a:t>Typical EC user is male, white, educated, early 40s and...</a:t>
            </a:r>
          </a:p>
          <a:p>
            <a:r>
              <a:rPr lang="en-GB" dirty="0" smtClean="0"/>
              <a:t>... wants to stop smoking.</a:t>
            </a:r>
          </a:p>
          <a:p>
            <a:r>
              <a:rPr lang="en-GB" dirty="0" smtClean="0"/>
              <a:t>¾ reported not smoking at all for at least a few weeks</a:t>
            </a:r>
          </a:p>
          <a:p>
            <a:r>
              <a:rPr lang="en-GB" dirty="0" smtClean="0"/>
              <a:t>ECs were satisfying to use, associated with improved cough &amp; breathing and...</a:t>
            </a:r>
          </a:p>
          <a:p>
            <a:r>
              <a:rPr lang="en-GB" dirty="0" smtClean="0"/>
              <a:t>and very few adverse effects</a:t>
            </a:r>
          </a:p>
          <a:p>
            <a:r>
              <a:rPr lang="en-GB" dirty="0" smtClean="0"/>
              <a:t>Limitations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cont. &amp; 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Ex-smokers’ product choice – are Tanks better?</a:t>
            </a:r>
          </a:p>
          <a:p>
            <a:r>
              <a:rPr lang="en-GB" dirty="0" smtClean="0"/>
              <a:t>Females prefer ECs resembling cigarettes</a:t>
            </a:r>
          </a:p>
          <a:p>
            <a:pPr lvl="1"/>
            <a:r>
              <a:rPr lang="en-GB" dirty="0" smtClean="0"/>
              <a:t>Is visual appearance important?</a:t>
            </a:r>
          </a:p>
          <a:p>
            <a:r>
              <a:rPr lang="en-GB" dirty="0" smtClean="0"/>
              <a:t>Long mean duration of use ~ 10 months</a:t>
            </a:r>
          </a:p>
          <a:p>
            <a:r>
              <a:rPr lang="en-GB" dirty="0" smtClean="0"/>
              <a:t>Addictive potential?  Mixed findings</a:t>
            </a:r>
          </a:p>
          <a:p>
            <a:r>
              <a:rPr lang="en-GB" dirty="0" smtClean="0"/>
              <a:t>Long term effects (e.g. Lung function)?</a:t>
            </a:r>
          </a:p>
          <a:p>
            <a:r>
              <a:rPr lang="en-GB" dirty="0" smtClean="0"/>
              <a:t>Appeal to non-smokers?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to all the participants for the wealth of information and plethora of further comments!</a:t>
            </a:r>
          </a:p>
          <a:p>
            <a:r>
              <a:rPr lang="en-GB" dirty="0" smtClean="0"/>
              <a:t>TECC &amp; TW for providing links from their web pages</a:t>
            </a:r>
          </a:p>
          <a:p>
            <a:r>
              <a:rPr lang="en-GB" dirty="0" smtClean="0"/>
              <a:t>TW for funding my attendance at UKNSCC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Conflict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800" dirty="0" smtClean="0"/>
              <a:t>Lynne Dawkins has undertaken research for e-cigarette companies, received products for research purposes and funding for speaking at research conferences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The other authors have no conflict of interest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No funding was received for this study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0"/>
            <a:ext cx="6696744" cy="1124744"/>
          </a:xfrm>
        </p:spPr>
        <p:txBody>
          <a:bodyPr>
            <a:normAutofit/>
          </a:bodyPr>
          <a:lstStyle/>
          <a:p>
            <a:pPr algn="ctr"/>
            <a:r>
              <a:rPr lang="en-GB" sz="3800" dirty="0" smtClean="0">
                <a:latin typeface="Arial" pitchFamily="34" charset="0"/>
              </a:rPr>
              <a:t>E-cigarettes:  what are they?</a:t>
            </a:r>
            <a:endParaRPr lang="en-GB" sz="3800" dirty="0">
              <a:latin typeface="Arial" pitchFamily="34" charset="0"/>
            </a:endParaRPr>
          </a:p>
        </p:txBody>
      </p:sp>
      <p:pic>
        <p:nvPicPr>
          <p:cNvPr id="33" name="Picture 32" descr="2tornado bat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376264" cy="2376264"/>
          </a:xfrm>
          <a:prstGeom prst="rect">
            <a:avLst/>
          </a:prstGeom>
        </p:spPr>
      </p:pic>
      <p:pic>
        <p:nvPicPr>
          <p:cNvPr id="34" name="Picture 33" descr="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2605330" cy="2204864"/>
          </a:xfrm>
          <a:prstGeom prst="rect">
            <a:avLst/>
          </a:prstGeom>
        </p:spPr>
      </p:pic>
      <p:pic>
        <p:nvPicPr>
          <p:cNvPr id="35" name="Picture 34" descr="liqu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88840"/>
            <a:ext cx="1772816" cy="1772816"/>
          </a:xfrm>
          <a:prstGeom prst="rect">
            <a:avLst/>
          </a:prstGeom>
        </p:spPr>
      </p:pic>
      <p:pic>
        <p:nvPicPr>
          <p:cNvPr id="36" name="Picture 35" descr="micr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412776"/>
            <a:ext cx="2661257" cy="2033218"/>
          </a:xfrm>
          <a:prstGeom prst="rect">
            <a:avLst/>
          </a:prstGeom>
        </p:spPr>
      </p:pic>
      <p:pic>
        <p:nvPicPr>
          <p:cNvPr id="37" name="Picture 36" descr="charg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052736"/>
            <a:ext cx="2029453" cy="1944216"/>
          </a:xfrm>
          <a:prstGeom prst="rect">
            <a:avLst/>
          </a:prstGeom>
        </p:spPr>
      </p:pic>
      <p:pic>
        <p:nvPicPr>
          <p:cNvPr id="38" name="Picture 37" descr="EGo-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9440" y="3501008"/>
            <a:ext cx="2354560" cy="2354560"/>
          </a:xfrm>
          <a:prstGeom prst="rect">
            <a:avLst/>
          </a:prstGeom>
        </p:spPr>
      </p:pic>
      <p:pic>
        <p:nvPicPr>
          <p:cNvPr id="32774" name="Picture 6" descr="http://bestecigarettekit.com/wp-content/uploads/2012/10/Electronic-Cigarette-bla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54305">
            <a:off x="3667358" y="4756606"/>
            <a:ext cx="3019928" cy="3019929"/>
          </a:xfrm>
          <a:prstGeom prst="rect">
            <a:avLst/>
          </a:prstGeom>
          <a:noFill/>
        </p:spPr>
      </p:pic>
      <p:pic>
        <p:nvPicPr>
          <p:cNvPr id="13" name="Content Placeholder 12" descr="atomizer and cart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3779912" y="3789040"/>
            <a:ext cx="2664296" cy="1970235"/>
          </a:xfrm>
        </p:spPr>
      </p:pic>
      <p:pic>
        <p:nvPicPr>
          <p:cNvPr id="16" name="Picture 15" descr="odesse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5445224"/>
            <a:ext cx="3024335" cy="1104253"/>
          </a:xfrm>
          <a:prstGeom prst="rect">
            <a:avLst/>
          </a:prstGeom>
        </p:spPr>
      </p:pic>
      <p:pic>
        <p:nvPicPr>
          <p:cNvPr id="30" name="Picture 29" descr="clearomiz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36" y="3501008"/>
            <a:ext cx="2627784" cy="186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Previous survey data </a:t>
            </a:r>
            <a:r>
              <a:rPr lang="en-GB" sz="3600" dirty="0" smtClean="0"/>
              <a:t>(</a:t>
            </a:r>
            <a:r>
              <a:rPr lang="en-GB" sz="3600" dirty="0" err="1" smtClean="0"/>
              <a:t>Etter</a:t>
            </a:r>
            <a:r>
              <a:rPr lang="en-GB" sz="3600" dirty="0" smtClean="0"/>
              <a:t> &amp; </a:t>
            </a:r>
            <a:r>
              <a:rPr lang="en-GB" sz="3600" dirty="0" err="1" smtClean="0"/>
              <a:t>Bullen</a:t>
            </a:r>
            <a:r>
              <a:rPr lang="en-GB" sz="3600" dirty="0" smtClean="0"/>
              <a:t>, 2011)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 = 3587; 62% US</a:t>
            </a:r>
          </a:p>
          <a:p>
            <a:r>
              <a:rPr lang="en-GB" dirty="0" smtClean="0"/>
              <a:t>62% male; 70% ex-smoker</a:t>
            </a:r>
          </a:p>
          <a:p>
            <a:r>
              <a:rPr lang="en-GB" dirty="0" smtClean="0"/>
              <a:t>93% agreed that the e-cigarette (EC) had helped them to quit or reduce their smoking</a:t>
            </a:r>
          </a:p>
          <a:p>
            <a:r>
              <a:rPr lang="en-GB" dirty="0" smtClean="0"/>
              <a:t>Participants used e-cig to deal with tobacco craving (79%), withdrawal symptoms (67%) or to quit smoking/avoid relapsing (77%)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Aims: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137323"/>
          </a:xfrm>
        </p:spPr>
        <p:txBody>
          <a:bodyPr/>
          <a:lstStyle/>
          <a:p>
            <a:r>
              <a:rPr lang="en-GB" sz="3400" dirty="0" smtClean="0"/>
              <a:t>To characterise EC users, use and effects in a sample of Totally Wicked (TW) and The Electronic Cigarette Company (TECC) users</a:t>
            </a:r>
          </a:p>
          <a:p>
            <a:pPr lvl="1"/>
            <a:r>
              <a:rPr lang="en-GB" sz="3000" dirty="0" smtClean="0"/>
              <a:t>Characteristics of users</a:t>
            </a:r>
          </a:p>
          <a:p>
            <a:pPr lvl="1"/>
            <a:r>
              <a:rPr lang="en-GB" sz="3000" dirty="0" smtClean="0"/>
              <a:t>Nature of use</a:t>
            </a:r>
          </a:p>
          <a:p>
            <a:pPr lvl="1"/>
            <a:r>
              <a:rPr lang="en-GB" sz="3000" dirty="0" smtClean="0"/>
              <a:t>Positive and negative effects </a:t>
            </a:r>
            <a:endParaRPr lang="en-GB" sz="3000" dirty="0"/>
          </a:p>
        </p:txBody>
      </p:sp>
      <p:pic>
        <p:nvPicPr>
          <p:cNvPr id="4" name="Picture 3" descr="eliquid_hea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6672"/>
            <a:ext cx="1028350" cy="1209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8680"/>
            <a:ext cx="990249" cy="1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 smtClean="0"/>
              <a:t>Data collected between Sept. 2011 &amp; May 2012</a:t>
            </a:r>
          </a:p>
          <a:p>
            <a:r>
              <a:rPr lang="en-GB" dirty="0" err="1" smtClean="0"/>
              <a:t>Q’nnaire</a:t>
            </a:r>
            <a:r>
              <a:rPr lang="en-GB" dirty="0" smtClean="0"/>
              <a:t> hosted on UEL server; links from TECC &amp; TW.</a:t>
            </a:r>
          </a:p>
          <a:p>
            <a:r>
              <a:rPr lang="en-GB" dirty="0" smtClean="0"/>
              <a:t>15-20 min questionnaire: 6 sections – demographics, tobacco smoking info., use of EC, effects of EC, side effects of EC., other comments.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11560" y="1412776"/>
            <a:ext cx="6120680" cy="4596318"/>
            <a:chOff x="611560" y="1412776"/>
            <a:chExt cx="6120680" cy="4596318"/>
          </a:xfrm>
        </p:grpSpPr>
        <p:sp>
          <p:nvSpPr>
            <p:cNvPr id="9" name="TextBox 8"/>
            <p:cNvSpPr txBox="1"/>
            <p:nvPr/>
          </p:nvSpPr>
          <p:spPr>
            <a:xfrm>
              <a:off x="611560" y="1412776"/>
              <a:ext cx="1584176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1376 initial responses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1680" y="2348880"/>
              <a:ext cx="1584176" cy="40011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27 removed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9792" y="3068960"/>
              <a:ext cx="1656184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1349 responses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2" y="4077072"/>
              <a:ext cx="1728192" cy="101566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2 ‘never-smokers’ removed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4048" y="5301208"/>
              <a:ext cx="1728192" cy="70788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tx2"/>
                  </a:solidFill>
                </a:rPr>
                <a:t>Final sample: 1347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Results:  Survey Respondents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19872" y="1484784"/>
            <a:ext cx="3168352" cy="316835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Results: Participant information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3" y="764704"/>
          <a:ext cx="7992886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439"/>
                <a:gridCol w="2549196"/>
                <a:gridCol w="2611251"/>
              </a:tblGrid>
              <a:tr h="3430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Mean (SD)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Age (years)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1302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43 (12)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FTCD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1317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6 (2.41)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Smoking</a:t>
                      </a:r>
                      <a:r>
                        <a:rPr lang="en-GB" sz="1500" b="1" baseline="0" dirty="0" smtClean="0"/>
                        <a:t> status: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Ex-smoker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1123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Current 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218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16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Never smoker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0.3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Gender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1287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Male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70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Ethnicity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1272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White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1225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96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Education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1274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Degree or above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560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44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b="1" dirty="0" smtClean="0"/>
                        <a:t>Country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856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Europe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623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73</a:t>
                      </a:r>
                      <a:endParaRPr lang="en-GB" sz="1500" dirty="0"/>
                    </a:p>
                  </a:txBody>
                  <a:tcPr/>
                </a:tc>
              </a:tr>
              <a:tr h="343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   USA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211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500" dirty="0" smtClean="0"/>
                        <a:t>16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 patterns of use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777240"/>
          <a:ext cx="8064895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73"/>
                <a:gridCol w="2585655"/>
                <a:gridCol w="2534467"/>
              </a:tblGrid>
              <a:tr h="302459"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Mean (SD)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Duration of use (days)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1334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316 (334)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Max.</a:t>
                      </a:r>
                      <a:r>
                        <a:rPr lang="en-GB" sz="1500" b="1" baseline="0" dirty="0" smtClean="0"/>
                        <a:t> daily use (ml)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1197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3.36 (3.53)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Max.</a:t>
                      </a:r>
                      <a:r>
                        <a:rPr lang="en-GB" sz="1500" b="1" baseline="0" dirty="0" smtClean="0"/>
                        <a:t> daily use (puffs)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983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236 (339)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5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Product type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Tank</a:t>
                      </a:r>
                      <a:r>
                        <a:rPr lang="en-GB" sz="1500" baseline="0" dirty="0" smtClean="0"/>
                        <a:t> (any)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678 (out of 974)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72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aseline="0" dirty="0" smtClean="0"/>
                        <a:t>   Tornado </a:t>
                      </a:r>
                      <a:r>
                        <a:rPr lang="en-GB" sz="1500" dirty="0" err="1" smtClean="0"/>
                        <a:t>EGo</a:t>
                      </a:r>
                      <a:r>
                        <a:rPr lang="en-GB" sz="1500" dirty="0" smtClean="0"/>
                        <a:t>-C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301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Tornado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197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15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Custom</a:t>
                      </a:r>
                      <a:r>
                        <a:rPr lang="en-GB" sz="1500" baseline="0" dirty="0" smtClean="0"/>
                        <a:t> made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113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9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Strengths used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18mg/ml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663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49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11mg/ml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447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mix</a:t>
                      </a:r>
                      <a:r>
                        <a:rPr lang="en-GB" sz="1500" baseline="0" dirty="0" smtClean="0"/>
                        <a:t> own/combine strengths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286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21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0 mg/ml only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Preferred</a:t>
                      </a:r>
                      <a:r>
                        <a:rPr lang="en-GB" sz="1500" b="1" baseline="0" dirty="0" smtClean="0"/>
                        <a:t> flavour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Tobacco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664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53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  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421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33</a:t>
                      </a:r>
                      <a:endParaRPr lang="en-GB" sz="1500" dirty="0"/>
                    </a:p>
                  </a:txBody>
                  <a:tcPr/>
                </a:tc>
              </a:tr>
              <a:tr h="302459">
                <a:tc>
                  <a:txBody>
                    <a:bodyPr/>
                    <a:lstStyle/>
                    <a:p>
                      <a:r>
                        <a:rPr lang="en-GB" sz="1500" baseline="0" dirty="0" smtClean="0"/>
                        <a:t>   Mint/menthol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357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28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On-screen Show (4:3)</PresentationFormat>
  <Paragraphs>283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Vaping profiles and preferences:  an online survey of electronic cigarette users</vt:lpstr>
      <vt:lpstr>Conflict of Interest</vt:lpstr>
      <vt:lpstr>E-cigarettes:  what are they?</vt:lpstr>
      <vt:lpstr>Previous survey data (Etter &amp; Bullen, 2011)</vt:lpstr>
      <vt:lpstr>Current Aims:</vt:lpstr>
      <vt:lpstr>Method</vt:lpstr>
      <vt:lpstr>Results:  Survey Respondents</vt:lpstr>
      <vt:lpstr>Results: Participant information</vt:lpstr>
      <vt:lpstr>EC patterns of use</vt:lpstr>
      <vt:lpstr>Reasons for Use / Effects on smoking</vt:lpstr>
      <vt:lpstr>Effects of the EC</vt:lpstr>
      <vt:lpstr>Negative effects of the EC (%)</vt:lpstr>
      <vt:lpstr> Ex vs. current  smokers</vt:lpstr>
      <vt:lpstr>Gender differences</vt:lpstr>
      <vt:lpstr>Summary</vt:lpstr>
      <vt:lpstr>Summary cont. &amp; future directions</vt:lpstr>
      <vt:lpstr>Acknowledgements</vt:lpstr>
    </vt:vector>
  </TitlesOfParts>
  <Company>University of East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Mary Spiller</dc:creator>
  <cp:lastModifiedBy>Lynne</cp:lastModifiedBy>
  <cp:revision>135</cp:revision>
  <dcterms:created xsi:type="dcterms:W3CDTF">2011-07-12T14:27:51Z</dcterms:created>
  <dcterms:modified xsi:type="dcterms:W3CDTF">2013-06-15T20:51:18Z</dcterms:modified>
</cp:coreProperties>
</file>