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66" d="100"/>
          <a:sy n="66" d="100"/>
        </p:scale>
        <p:origin x="-142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2050" name="Picture 2" descr="I:\D94\DATA\Corporate Marketing\Brand Development\Master Brand Assets\Master Logo+River Lockups\UEL BRANDING DEVICE MASTER rgb.png"/>
          <p:cNvPicPr>
            <a:picLocks noChangeAspect="1" noChangeArrowheads="1"/>
          </p:cNvPicPr>
          <p:nvPr userDrawn="1"/>
        </p:nvPicPr>
        <p:blipFill>
          <a:blip r:embed="rId2" cstate="print"/>
          <a:srcRect/>
          <a:stretch>
            <a:fillRect/>
          </a:stretch>
        </p:blipFill>
        <p:spPr bwMode="auto">
          <a:xfrm>
            <a:off x="-3714808" y="3429000"/>
            <a:ext cx="15716984" cy="3929246"/>
          </a:xfrm>
          <a:prstGeom prst="rect">
            <a:avLst/>
          </a:prstGeom>
          <a:noFill/>
        </p:spPr>
      </p:pic>
      <p:sp>
        <p:nvSpPr>
          <p:cNvPr id="2" name="Title 1"/>
          <p:cNvSpPr>
            <a:spLocks noGrp="1"/>
          </p:cNvSpPr>
          <p:nvPr>
            <p:ph type="ctrTitle"/>
          </p:nvPr>
        </p:nvSpPr>
        <p:spPr>
          <a:xfrm>
            <a:off x="714348" y="1000109"/>
            <a:ext cx="7772400" cy="642942"/>
          </a:xfrm>
        </p:spPr>
        <p:txBody>
          <a:bodyPr/>
          <a:lstStyle>
            <a:lvl1pPr algn="l">
              <a:defRPr>
                <a:solidFill>
                  <a:schemeClr val="tx1"/>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714420" y="1676400"/>
            <a:ext cx="6400800" cy="1752600"/>
          </a:xfrm>
        </p:spPr>
        <p:txBody>
          <a:bodyPr/>
          <a:lstStyle>
            <a:lvl1pPr marL="0" indent="0" algn="l">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4" name="Date Placeholder 3"/>
          <p:cNvSpPr>
            <a:spLocks noGrp="1"/>
          </p:cNvSpPr>
          <p:nvPr>
            <p:ph type="dt" sz="half" idx="10"/>
          </p:nvPr>
        </p:nvSpPr>
        <p:spPr/>
        <p:txBody>
          <a:bodyPr/>
          <a:lstStyle/>
          <a:p>
            <a:fld id="{D6C2C830-2931-40F4-A9AD-9D1B2FCAF2C8}" type="datetimeFigureOut">
              <a:rPr lang="en-US" smtClean="0"/>
              <a:pPr/>
              <a:t>6/19/2013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47F499-35EC-47F5-ADA8-AEB26AC70B6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print"/>
          <a:srcRect r="2287" b="3516"/>
          <a:stretch>
            <a:fillRect/>
          </a:stretch>
        </p:blipFill>
        <p:spPr bwMode="auto">
          <a:xfrm>
            <a:off x="6372200" y="5671860"/>
            <a:ext cx="2771800" cy="1186140"/>
          </a:xfrm>
          <a:prstGeom prst="rect">
            <a:avLst/>
          </a:prstGeom>
          <a:noFill/>
          <a:ln w="9525">
            <a:noFill/>
            <a:miter lim="800000"/>
            <a:headEnd/>
            <a:tailEnd/>
          </a:ln>
        </p:spPr>
      </p:pic>
      <p:sp>
        <p:nvSpPr>
          <p:cNvPr id="2" name="Title 1"/>
          <p:cNvSpPr>
            <a:spLocks noGrp="1"/>
          </p:cNvSpPr>
          <p:nvPr>
            <p:ph type="title"/>
          </p:nvPr>
        </p:nvSpPr>
        <p:spPr/>
        <p:txBody>
          <a:bodyPr/>
          <a:lstStyle>
            <a:lvl1pPr algn="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6" name="Picture 2"/>
          <p:cNvPicPr>
            <a:picLocks noChangeAspect="1" noChangeArrowheads="1"/>
          </p:cNvPicPr>
          <p:nvPr userDrawn="1"/>
        </p:nvPicPr>
        <p:blipFill>
          <a:blip r:embed="rId2" cstate="print"/>
          <a:srcRect r="2287" b="3516"/>
          <a:stretch>
            <a:fillRect/>
          </a:stretch>
        </p:blipFill>
        <p:spPr bwMode="auto">
          <a:xfrm>
            <a:off x="6372200" y="5671860"/>
            <a:ext cx="2771800" cy="1186140"/>
          </a:xfrm>
          <a:prstGeom prst="rect">
            <a:avLst/>
          </a:prstGeom>
          <a:noFill/>
          <a:ln w="9525">
            <a:noFill/>
            <a:miter lim="800000"/>
            <a:headEnd/>
            <a:tailEnd/>
          </a:ln>
        </p:spPr>
      </p:pic>
      <p:sp>
        <p:nvSpPr>
          <p:cNvPr id="2" name="Title 1"/>
          <p:cNvSpPr>
            <a:spLocks noGrp="1"/>
          </p:cNvSpPr>
          <p:nvPr>
            <p:ph type="title"/>
          </p:nvPr>
        </p:nvSpPr>
        <p:spPr/>
        <p:txBody>
          <a:bodyPr/>
          <a:lstStyle>
            <a:lvl1pPr algn="l">
              <a:defRPr/>
            </a:lvl1pPr>
          </a:lstStyle>
          <a:p>
            <a:r>
              <a:rPr lang="en-US" dirty="0"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9" name="Picture 2"/>
          <p:cNvPicPr>
            <a:picLocks noChangeAspect="1" noChangeArrowheads="1"/>
          </p:cNvPicPr>
          <p:nvPr userDrawn="1"/>
        </p:nvPicPr>
        <p:blipFill>
          <a:blip r:embed="rId2" cstate="print"/>
          <a:srcRect r="2287" b="3516"/>
          <a:stretch>
            <a:fillRect/>
          </a:stretch>
        </p:blipFill>
        <p:spPr bwMode="auto">
          <a:xfrm>
            <a:off x="6372200" y="5671860"/>
            <a:ext cx="2771800" cy="1186140"/>
          </a:xfrm>
          <a:prstGeom prst="rect">
            <a:avLst/>
          </a:prstGeom>
          <a:noFill/>
          <a:ln w="9525">
            <a:noFill/>
            <a:miter lim="800000"/>
            <a:headEnd/>
            <a:tailEnd/>
          </a:ln>
        </p:spPr>
      </p:pic>
      <p:sp>
        <p:nvSpPr>
          <p:cNvPr id="2" name="Title 1"/>
          <p:cNvSpPr>
            <a:spLocks noGrp="1"/>
          </p:cNvSpPr>
          <p:nvPr>
            <p:ph type="title"/>
          </p:nvPr>
        </p:nvSpPr>
        <p:spPr/>
        <p:txBody>
          <a:bodyPr/>
          <a:lstStyle>
            <a:lvl1pPr algn="l">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cstate="print"/>
          <a:srcRect r="2287" b="3516"/>
          <a:stretch>
            <a:fillRect/>
          </a:stretch>
        </p:blipFill>
        <p:spPr bwMode="auto">
          <a:xfrm>
            <a:off x="6372200" y="5671860"/>
            <a:ext cx="2771800" cy="1186140"/>
          </a:xfrm>
          <a:prstGeom prst="rect">
            <a:avLst/>
          </a:prstGeom>
          <a:noFill/>
          <a:ln w="9525">
            <a:noFill/>
            <a:miter lim="800000"/>
            <a:headEnd/>
            <a:tailEnd/>
          </a:ln>
        </p:spPr>
      </p:pic>
      <p:sp>
        <p:nvSpPr>
          <p:cNvPr id="2" name="Title 1"/>
          <p:cNvSpPr>
            <a:spLocks noGrp="1"/>
          </p:cNvSpPr>
          <p:nvPr>
            <p:ph type="title"/>
          </p:nvPr>
        </p:nvSpPr>
        <p:spPr/>
        <p:txBody>
          <a:bodyPr/>
          <a:lstStyle>
            <a:lvl1pPr algn="l">
              <a:defRPr/>
            </a:lvl1pPr>
          </a:lstStyle>
          <a:p>
            <a:r>
              <a:rPr lang="en-US" dirty="0" smtClean="0"/>
              <a:t>Click to edit Master title style</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srcRect r="2287" b="3516"/>
          <a:stretch>
            <a:fillRect/>
          </a:stretch>
        </p:blipFill>
        <p:spPr bwMode="auto">
          <a:xfrm>
            <a:off x="6372200" y="5671860"/>
            <a:ext cx="2771800" cy="1186140"/>
          </a:xfrm>
          <a:prstGeom prst="rect">
            <a:avLst/>
          </a:prstGeom>
          <a:noFill/>
          <a:ln w="9525">
            <a:noFill/>
            <a:miter lim="800000"/>
            <a:headEnd/>
            <a:tailEnd/>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C2C830-2931-40F4-A9AD-9D1B2FCAF2C8}" type="datetimeFigureOut">
              <a:rPr lang="en-US" smtClean="0"/>
              <a:pPr/>
              <a:t>6/19/2013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47F499-35EC-47F5-ADA8-AEB26AC70B62}"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764704"/>
            <a:ext cx="7772400" cy="1512168"/>
          </a:xfrm>
        </p:spPr>
        <p:txBody>
          <a:bodyPr>
            <a:noAutofit/>
          </a:bodyPr>
          <a:lstStyle/>
          <a:p>
            <a:r>
              <a:rPr lang="en-GB" sz="3200" dirty="0" smtClean="0"/>
              <a:t>Developing the scaffolding practices of teaching assistants: A continuing professional development model</a:t>
            </a:r>
            <a:endParaRPr lang="en-GB" sz="3200" dirty="0"/>
          </a:p>
        </p:txBody>
      </p:sp>
      <p:sp>
        <p:nvSpPr>
          <p:cNvPr id="3" name="Subtitle 2"/>
          <p:cNvSpPr>
            <a:spLocks noGrp="1"/>
          </p:cNvSpPr>
          <p:nvPr>
            <p:ph type="subTitle" idx="1"/>
          </p:nvPr>
        </p:nvSpPr>
        <p:spPr>
          <a:xfrm>
            <a:off x="683568" y="2636912"/>
            <a:ext cx="6400800" cy="1752600"/>
          </a:xfrm>
        </p:spPr>
        <p:txBody>
          <a:bodyPr>
            <a:normAutofit fontScale="85000" lnSpcReduction="20000"/>
          </a:bodyPr>
          <a:lstStyle/>
          <a:p>
            <a:r>
              <a:rPr lang="en-GB" dirty="0" smtClean="0"/>
              <a:t>Dr Paula </a:t>
            </a:r>
            <a:r>
              <a:rPr lang="en-GB" dirty="0" err="1" smtClean="0"/>
              <a:t>Bosanquet</a:t>
            </a:r>
            <a:endParaRPr lang="en-GB" dirty="0" smtClean="0"/>
          </a:p>
          <a:p>
            <a:endParaRPr lang="en-GB" dirty="0" smtClean="0"/>
          </a:p>
          <a:p>
            <a:r>
              <a:rPr lang="en-GB" dirty="0" smtClean="0"/>
              <a:t>@</a:t>
            </a:r>
            <a:r>
              <a:rPr lang="en-GB" dirty="0" err="1" smtClean="0"/>
              <a:t>talkteam</a:t>
            </a:r>
            <a:r>
              <a:rPr lang="en-GB" dirty="0" smtClean="0"/>
              <a:t>	</a:t>
            </a:r>
            <a:endParaRPr lang="en-GB" dirty="0" smtClean="0"/>
          </a:p>
          <a:p>
            <a:r>
              <a:rPr lang="en-GB" dirty="0" smtClean="0"/>
              <a:t>www.londoncentrefor </a:t>
            </a:r>
            <a:r>
              <a:rPr lang="en-GB" dirty="0" smtClean="0"/>
              <a:t>pedagogy.net</a:t>
            </a:r>
          </a:p>
          <a:p>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Implications for CPD for TAs</a:t>
            </a:r>
            <a:endParaRPr lang="en-GB" dirty="0"/>
          </a:p>
        </p:txBody>
      </p:sp>
      <p:sp>
        <p:nvSpPr>
          <p:cNvPr id="3" name="Content Placeholder 2"/>
          <p:cNvSpPr>
            <a:spLocks noGrp="1"/>
          </p:cNvSpPr>
          <p:nvPr>
            <p:ph idx="1"/>
          </p:nvPr>
        </p:nvSpPr>
        <p:spPr/>
        <p:txBody>
          <a:bodyPr>
            <a:normAutofit fontScale="92500"/>
          </a:bodyPr>
          <a:lstStyle/>
          <a:p>
            <a:pPr>
              <a:spcBef>
                <a:spcPct val="15000"/>
              </a:spcBef>
            </a:pPr>
            <a:r>
              <a:rPr lang="en-GB" dirty="0" smtClean="0"/>
              <a:t>Be introduced to and practise specific strategies for supporting conceptual and heuristic scaffolding;</a:t>
            </a:r>
          </a:p>
          <a:p>
            <a:pPr>
              <a:spcBef>
                <a:spcPct val="15000"/>
              </a:spcBef>
            </a:pPr>
            <a:r>
              <a:rPr lang="en-GB" dirty="0" smtClean="0"/>
              <a:t>Be introduced to and practise specific strategies for supporting interthinking;</a:t>
            </a:r>
          </a:p>
          <a:p>
            <a:pPr>
              <a:spcBef>
                <a:spcPct val="15000"/>
              </a:spcBef>
            </a:pPr>
            <a:r>
              <a:rPr lang="en-GB" dirty="0" smtClean="0"/>
              <a:t>Know how to liaise effectively with teachers about all of the above;</a:t>
            </a:r>
          </a:p>
          <a:p>
            <a:pPr>
              <a:spcBef>
                <a:spcPct val="15000"/>
              </a:spcBef>
            </a:pPr>
            <a:r>
              <a:rPr lang="en-GB" dirty="0" smtClean="0"/>
              <a:t>Have the opportunity to observe and analyse their own moment-by-moment interactions.</a:t>
            </a: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suggested CPD model</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Adults working with pupils need to experience effective scaffolding (Tharp and Gallimore, 1988);</a:t>
            </a:r>
          </a:p>
          <a:p>
            <a:r>
              <a:rPr lang="en-GB" dirty="0" smtClean="0"/>
              <a:t>A four stage process, mirroring that outlined by Wood, Bruner and Ross (1976):</a:t>
            </a:r>
          </a:p>
          <a:p>
            <a:pPr marL="514350" lvl="0" indent="-514350">
              <a:buFont typeface="+mj-lt"/>
              <a:buAutoNum type="arabicPeriod"/>
            </a:pPr>
            <a:r>
              <a:rPr lang="en-GB" dirty="0" smtClean="0"/>
              <a:t>Engaging the TA in the process.</a:t>
            </a:r>
          </a:p>
          <a:p>
            <a:pPr marL="514350" lvl="0" indent="-514350">
              <a:buFont typeface="+mj-lt"/>
              <a:buAutoNum type="arabicPeriod"/>
            </a:pPr>
            <a:r>
              <a:rPr lang="en-GB" dirty="0" smtClean="0"/>
              <a:t>Interpreting discrepancies.</a:t>
            </a:r>
          </a:p>
          <a:p>
            <a:pPr marL="514350" lvl="0" indent="-514350">
              <a:buFont typeface="+mj-lt"/>
              <a:buAutoNum type="arabicPeriod"/>
            </a:pPr>
            <a:r>
              <a:rPr lang="en-GB" dirty="0" smtClean="0"/>
              <a:t>Confirmatory role.</a:t>
            </a:r>
          </a:p>
          <a:p>
            <a:pPr marL="514350" lvl="0" indent="-514350">
              <a:buFont typeface="+mj-lt"/>
              <a:buAutoNum type="arabicPeriod"/>
            </a:pPr>
            <a:r>
              <a:rPr lang="en-GB" dirty="0" smtClean="0"/>
              <a:t>Checking out.</a:t>
            </a:r>
          </a:p>
          <a:p>
            <a:pPr marL="514350" lvl="0" indent="-514350">
              <a:buNone/>
            </a:pPr>
            <a:endParaRPr lang="en-GB" dirty="0" smtClean="0"/>
          </a:p>
          <a:p>
            <a:pPr marL="360363" indent="-360363"/>
            <a:r>
              <a:rPr lang="en-GB" dirty="0" smtClean="0"/>
              <a:t>CPD leaders use the kind of assisting performance practices discussed by Tharp and Gallimore (1988) such as modelling, feedback, questioning and cognitive structuring;</a:t>
            </a:r>
          </a:p>
          <a:p>
            <a:r>
              <a:rPr lang="en-GB" dirty="0" smtClean="0"/>
              <a:t>Use video data routinely collected by the TA during intervention sessions.</a:t>
            </a:r>
          </a:p>
          <a:p>
            <a:endParaRPr lang="en-GB" dirty="0" smtClean="0"/>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suggested CPD model</a:t>
            </a:r>
            <a:endParaRPr lang="en-GB" dirty="0"/>
          </a:p>
        </p:txBody>
      </p:sp>
      <p:sp>
        <p:nvSpPr>
          <p:cNvPr id="3" name="Content Placeholder 2"/>
          <p:cNvSpPr>
            <a:spLocks noGrp="1"/>
          </p:cNvSpPr>
          <p:nvPr>
            <p:ph idx="1"/>
          </p:nvPr>
        </p:nvSpPr>
        <p:spPr/>
        <p:txBody>
          <a:bodyPr>
            <a:normAutofit/>
          </a:bodyPr>
          <a:lstStyle/>
          <a:p>
            <a:pPr>
              <a:buNone/>
            </a:pPr>
            <a:r>
              <a:rPr lang="en-GB" dirty="0" smtClean="0"/>
              <a:t>Stage 1	   Stage 2      Stage 3	 Stage 4 </a:t>
            </a:r>
            <a:endParaRPr lang="en-GB" dirty="0"/>
          </a:p>
        </p:txBody>
      </p:sp>
      <p:sp>
        <p:nvSpPr>
          <p:cNvPr id="17" name="Arc 16"/>
          <p:cNvSpPr/>
          <p:nvPr/>
        </p:nvSpPr>
        <p:spPr>
          <a:xfrm flipV="1">
            <a:off x="0" y="6857999"/>
            <a:ext cx="6660232" cy="45719"/>
          </a:xfrm>
          <a:prstGeom prst="arc">
            <a:avLst>
              <a:gd name="adj1" fmla="val 10865945"/>
              <a:gd name="adj2" fmla="val 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050" name="Arc 2"/>
          <p:cNvSpPr>
            <a:spLocks/>
          </p:cNvSpPr>
          <p:nvPr/>
        </p:nvSpPr>
        <p:spPr bwMode="auto">
          <a:xfrm flipV="1">
            <a:off x="1691680" y="2204864"/>
            <a:ext cx="6840760" cy="2376264"/>
          </a:xfrm>
          <a:custGeom>
            <a:avLst/>
            <a:gdLst>
              <a:gd name="G0" fmla="+- 21600 0 0"/>
              <a:gd name="G1" fmla="+- 21600 0 0"/>
              <a:gd name="G2" fmla="+- 21600 0 0"/>
              <a:gd name="T0" fmla="*/ 10053 w 43200"/>
              <a:gd name="T1" fmla="*/ 39855 h 39855"/>
              <a:gd name="T2" fmla="*/ 38420 w 43200"/>
              <a:gd name="T3" fmla="*/ 35152 h 39855"/>
              <a:gd name="T4" fmla="*/ 21600 w 43200"/>
              <a:gd name="T5" fmla="*/ 21600 h 39855"/>
            </a:gdLst>
            <a:ahLst/>
            <a:cxnLst>
              <a:cxn ang="0">
                <a:pos x="T0" y="T1"/>
              </a:cxn>
              <a:cxn ang="0">
                <a:pos x="T2" y="T3"/>
              </a:cxn>
              <a:cxn ang="0">
                <a:pos x="T4" y="T5"/>
              </a:cxn>
            </a:cxnLst>
            <a:rect l="0" t="0" r="r" b="b"/>
            <a:pathLst>
              <a:path w="43200" h="39855" fill="none" extrusionOk="0">
                <a:moveTo>
                  <a:pt x="10053" y="39854"/>
                </a:moveTo>
                <a:cubicBezTo>
                  <a:pt x="3794" y="35895"/>
                  <a:pt x="0" y="29005"/>
                  <a:pt x="0" y="21600"/>
                </a:cubicBezTo>
                <a:cubicBezTo>
                  <a:pt x="0" y="9670"/>
                  <a:pt x="9670" y="0"/>
                  <a:pt x="21600" y="0"/>
                </a:cubicBezTo>
                <a:cubicBezTo>
                  <a:pt x="33529" y="0"/>
                  <a:pt x="43200" y="9670"/>
                  <a:pt x="43200" y="21600"/>
                </a:cubicBezTo>
                <a:cubicBezTo>
                  <a:pt x="43200" y="26530"/>
                  <a:pt x="41513" y="31312"/>
                  <a:pt x="38419" y="35151"/>
                </a:cubicBezTo>
              </a:path>
              <a:path w="43200" h="39855" stroke="0" extrusionOk="0">
                <a:moveTo>
                  <a:pt x="10053" y="39854"/>
                </a:moveTo>
                <a:cubicBezTo>
                  <a:pt x="3794" y="35895"/>
                  <a:pt x="0" y="29005"/>
                  <a:pt x="0" y="21600"/>
                </a:cubicBezTo>
                <a:cubicBezTo>
                  <a:pt x="0" y="9670"/>
                  <a:pt x="9670" y="0"/>
                  <a:pt x="21600" y="0"/>
                </a:cubicBezTo>
                <a:cubicBezTo>
                  <a:pt x="33529" y="0"/>
                  <a:pt x="43200" y="9670"/>
                  <a:pt x="43200" y="21600"/>
                </a:cubicBezTo>
                <a:cubicBezTo>
                  <a:pt x="43200" y="26530"/>
                  <a:pt x="41513" y="31312"/>
                  <a:pt x="38419" y="35151"/>
                </a:cubicBezTo>
                <a:lnTo>
                  <a:pt x="21600" y="21600"/>
                </a:lnTo>
                <a:close/>
              </a:path>
            </a:pathLst>
          </a:custGeom>
          <a:no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en-GB"/>
          </a:p>
        </p:txBody>
      </p:sp>
      <p:sp>
        <p:nvSpPr>
          <p:cNvPr id="20" name="Rectangle 19"/>
          <p:cNvSpPr/>
          <p:nvPr/>
        </p:nvSpPr>
        <p:spPr>
          <a:xfrm>
            <a:off x="3203848" y="4797152"/>
            <a:ext cx="4176464" cy="461665"/>
          </a:xfrm>
          <a:prstGeom prst="rect">
            <a:avLst/>
          </a:prstGeom>
        </p:spPr>
        <p:txBody>
          <a:bodyPr wrap="square">
            <a:spAutoFit/>
          </a:bodyPr>
          <a:lstStyle/>
          <a:p>
            <a:r>
              <a:rPr lang="en-GB" sz="2400" dirty="0" smtClean="0"/>
              <a:t>New aspect of interaction</a:t>
            </a:r>
            <a:endParaRPr lang="en-GB" sz="2400" dirty="0"/>
          </a:p>
        </p:txBody>
      </p:sp>
      <p:cxnSp>
        <p:nvCxnSpPr>
          <p:cNvPr id="22" name="Straight Arrow Connector 21"/>
          <p:cNvCxnSpPr/>
          <p:nvPr/>
        </p:nvCxnSpPr>
        <p:spPr>
          <a:xfrm>
            <a:off x="6372200" y="1916832"/>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4211960" y="1916832"/>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2051720" y="1916832"/>
            <a:ext cx="5040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normAutofit fontScale="47500" lnSpcReduction="20000"/>
          </a:bodyPr>
          <a:lstStyle/>
          <a:p>
            <a:r>
              <a:rPr lang="en-GB" dirty="0" smtClean="0"/>
              <a:t>Blatchford, P., Russell, A. and Webster, R. (2012). </a:t>
            </a:r>
            <a:r>
              <a:rPr lang="en-GB" i="1" dirty="0" smtClean="0"/>
              <a:t>Reassessing the impact of teaching assistants: how research challenges practice and policy</a:t>
            </a:r>
            <a:r>
              <a:rPr lang="en-GB" dirty="0" smtClean="0"/>
              <a:t>. London: </a:t>
            </a:r>
            <a:r>
              <a:rPr lang="en-GB" dirty="0" err="1" smtClean="0"/>
              <a:t>Routledge</a:t>
            </a:r>
            <a:r>
              <a:rPr lang="en-GB" dirty="0" smtClean="0"/>
              <a:t>.</a:t>
            </a:r>
          </a:p>
          <a:p>
            <a:r>
              <a:rPr lang="en-GB" dirty="0" err="1" smtClean="0"/>
              <a:t>Bosanquet</a:t>
            </a:r>
            <a:r>
              <a:rPr lang="en-GB" dirty="0" smtClean="0"/>
              <a:t>, P. (2012). Turn taking, repair and topic practices in teaching assistant led literacy intervention sessions. </a:t>
            </a:r>
            <a:r>
              <a:rPr lang="en-GB" i="1" dirty="0" smtClean="0"/>
              <a:t>Unpublished PhD thesis.</a:t>
            </a:r>
            <a:endParaRPr lang="en-GB" dirty="0" smtClean="0"/>
          </a:p>
          <a:p>
            <a:r>
              <a:rPr lang="en-GB" dirty="0" smtClean="0"/>
              <a:t>Radford, J., Blatchford, P. and Webster, R. (2011). 'Opening up and closing down: how teachers and TAs manage turn-taking, topic and repair in mathematics lessons'. </a:t>
            </a:r>
            <a:r>
              <a:rPr lang="en-GB" i="1" dirty="0" smtClean="0"/>
              <a:t>Learning and Instruction, </a:t>
            </a:r>
            <a:r>
              <a:rPr lang="en-GB" dirty="0" smtClean="0"/>
              <a:t>21 (5)</a:t>
            </a:r>
            <a:r>
              <a:rPr lang="en-GB" i="1" dirty="0" smtClean="0"/>
              <a:t>,</a:t>
            </a:r>
            <a:r>
              <a:rPr lang="en-GB" dirty="0" smtClean="0"/>
              <a:t> 625-635.</a:t>
            </a:r>
          </a:p>
          <a:p>
            <a:r>
              <a:rPr lang="en-GB" dirty="0" smtClean="0"/>
              <a:t>Rodgers, E. M. (2004). 'Interactions that scaffold reading performance'. </a:t>
            </a:r>
            <a:r>
              <a:rPr lang="en-GB" i="1" dirty="0" smtClean="0"/>
              <a:t>Journal of Literacy Research, </a:t>
            </a:r>
            <a:r>
              <a:rPr lang="en-GB" dirty="0" smtClean="0"/>
              <a:t>36 (4)</a:t>
            </a:r>
            <a:r>
              <a:rPr lang="en-GB" i="1" dirty="0" smtClean="0"/>
              <a:t>,</a:t>
            </a:r>
            <a:r>
              <a:rPr lang="en-GB" dirty="0" smtClean="0"/>
              <a:t> 501-532.</a:t>
            </a:r>
          </a:p>
          <a:p>
            <a:r>
              <a:rPr lang="en-GB" dirty="0" smtClean="0"/>
              <a:t>Seedhouse, P. (2010). 'Locusts, snowflakes and recasts: complexity theory and spoken interaction'. </a:t>
            </a:r>
            <a:r>
              <a:rPr lang="en-GB" i="1" dirty="0" smtClean="0"/>
              <a:t>Classroom discourse, </a:t>
            </a:r>
            <a:r>
              <a:rPr lang="en-GB" dirty="0" smtClean="0"/>
              <a:t>1 (1)</a:t>
            </a:r>
            <a:r>
              <a:rPr lang="en-GB" i="1" dirty="0" smtClean="0"/>
              <a:t>,</a:t>
            </a:r>
            <a:r>
              <a:rPr lang="en-GB" dirty="0" smtClean="0"/>
              <a:t> 4-24.</a:t>
            </a:r>
          </a:p>
          <a:p>
            <a:r>
              <a:rPr lang="en-GB" dirty="0" smtClean="0"/>
              <a:t>Tharp, R. and Gallimore, R. (1988). </a:t>
            </a:r>
            <a:r>
              <a:rPr lang="en-GB" i="1" dirty="0" smtClean="0"/>
              <a:t>Rousing minds to life: teaching, learning, and schooling in social context</a:t>
            </a:r>
            <a:r>
              <a:rPr lang="en-GB" dirty="0" smtClean="0"/>
              <a:t>. Cambridge: Cambridge University Press.</a:t>
            </a:r>
          </a:p>
          <a:p>
            <a:r>
              <a:rPr lang="en-GB" dirty="0" smtClean="0"/>
              <a:t>Wood, D., Bruner, J. S. and Ross, G. (1976). 'The role of tutoring in problem solving'. </a:t>
            </a:r>
            <a:r>
              <a:rPr lang="en-GB" i="1" dirty="0" smtClean="0"/>
              <a:t>Journal of Child Psychology and Child Psychiatry, </a:t>
            </a:r>
            <a:r>
              <a:rPr lang="en-GB" dirty="0" smtClean="0"/>
              <a:t>17</a:t>
            </a:r>
            <a:r>
              <a:rPr lang="en-GB" i="1" dirty="0" smtClean="0"/>
              <a:t>,</a:t>
            </a:r>
            <a:r>
              <a:rPr lang="en-GB" dirty="0" smtClean="0"/>
              <a:t> 89-100.</a:t>
            </a:r>
          </a:p>
          <a:p>
            <a:r>
              <a:rPr lang="en-GB" dirty="0" smtClean="0"/>
              <a:t>Wood, D. and Middleton, D. (1975). 'A study of assisted problem solving'. </a:t>
            </a:r>
            <a:r>
              <a:rPr lang="en-GB" i="1" dirty="0" smtClean="0"/>
              <a:t>British Journal of Psychology, </a:t>
            </a:r>
            <a:r>
              <a:rPr lang="en-GB" dirty="0" smtClean="0"/>
              <a:t>66 (2)</a:t>
            </a:r>
            <a:r>
              <a:rPr lang="en-GB" i="1" dirty="0" smtClean="0"/>
              <a:t>,</a:t>
            </a:r>
            <a:r>
              <a:rPr lang="en-GB" dirty="0" smtClean="0"/>
              <a:t> 181-191.</a:t>
            </a:r>
          </a:p>
          <a:p>
            <a:endParaRPr lang="en-GB" dirty="0" smtClean="0"/>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 </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Numbers of TAs have </a:t>
            </a:r>
            <a:r>
              <a:rPr lang="en-US" dirty="0" smtClean="0"/>
              <a:t> risen dramatically in the past 15 years, now standing at around 190,000.</a:t>
            </a:r>
            <a:r>
              <a:rPr lang="en-GB" dirty="0" smtClean="0"/>
              <a:t> </a:t>
            </a:r>
          </a:p>
          <a:p>
            <a:r>
              <a:rPr lang="en-GB" dirty="0"/>
              <a:t>National Workload agreement </a:t>
            </a:r>
            <a:r>
              <a:rPr lang="en-GB" dirty="0" smtClean="0"/>
              <a:t>, 2003;</a:t>
            </a:r>
          </a:p>
          <a:p>
            <a:pPr>
              <a:lnSpc>
                <a:spcPct val="80000"/>
              </a:lnSpc>
            </a:pPr>
            <a:r>
              <a:rPr lang="en-GB" dirty="0" smtClean="0"/>
              <a:t>TAs now have significant responsibility for learning and teaching;</a:t>
            </a:r>
          </a:p>
          <a:p>
            <a:pPr>
              <a:lnSpc>
                <a:spcPct val="80000"/>
              </a:lnSpc>
            </a:pPr>
            <a:r>
              <a:rPr lang="en-GB" dirty="0" smtClean="0"/>
              <a:t>No consistent articulation in national policy of the pedagogical role of TAs;</a:t>
            </a:r>
          </a:p>
          <a:p>
            <a:pPr>
              <a:lnSpc>
                <a:spcPct val="80000"/>
              </a:lnSpc>
            </a:pPr>
            <a:r>
              <a:rPr lang="en-GB" dirty="0" smtClean="0"/>
              <a:t>Support children at risk in the education system, often replacing teachers in relation to these pupils;</a:t>
            </a:r>
          </a:p>
          <a:p>
            <a:pPr>
              <a:lnSpc>
                <a:spcPct val="80000"/>
              </a:lnSpc>
            </a:pPr>
            <a:endParaRPr lang="en-GB" dirty="0" smtClean="0"/>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 (cont.)</a:t>
            </a:r>
            <a:endParaRPr lang="en-GB" dirty="0"/>
          </a:p>
        </p:txBody>
      </p:sp>
      <p:sp>
        <p:nvSpPr>
          <p:cNvPr id="3" name="Content Placeholder 2"/>
          <p:cNvSpPr>
            <a:spLocks noGrp="1"/>
          </p:cNvSpPr>
          <p:nvPr>
            <p:ph idx="1"/>
          </p:nvPr>
        </p:nvSpPr>
        <p:spPr/>
        <p:txBody>
          <a:bodyPr>
            <a:normAutofit fontScale="92500" lnSpcReduction="10000"/>
          </a:bodyPr>
          <a:lstStyle/>
          <a:p>
            <a:pPr>
              <a:lnSpc>
                <a:spcPct val="80000"/>
              </a:lnSpc>
            </a:pPr>
            <a:r>
              <a:rPr lang="en-GB" dirty="0" smtClean="0"/>
              <a:t>This includes ‘wave 2’ literacy intervention sessions;</a:t>
            </a:r>
          </a:p>
          <a:p>
            <a:pPr>
              <a:lnSpc>
                <a:spcPct val="80000"/>
              </a:lnSpc>
            </a:pPr>
            <a:r>
              <a:rPr lang="en-US" dirty="0" smtClean="0"/>
              <a:t>Those who received the most support from TAs consistently make less progress than similar pupils who receive less TA support, even after controlling for factors like prior attainment and level of </a:t>
            </a:r>
            <a:r>
              <a:rPr lang="en-GB" dirty="0" smtClean="0"/>
              <a:t>special educational needs (</a:t>
            </a:r>
            <a:r>
              <a:rPr lang="en-US" dirty="0" smtClean="0"/>
              <a:t>SEN) ;</a:t>
            </a:r>
            <a:endParaRPr lang="en-GB" dirty="0" smtClean="0"/>
          </a:p>
          <a:p>
            <a:pPr>
              <a:lnSpc>
                <a:spcPct val="80000"/>
              </a:lnSpc>
            </a:pPr>
            <a:r>
              <a:rPr lang="en-GB" dirty="0" smtClean="0"/>
              <a:t>Lack of qualitative research into the moment-by-moment interactions between TAs and children.</a:t>
            </a:r>
            <a:endParaRPr lang="en-US" dirty="0" smtClean="0"/>
          </a:p>
          <a:p>
            <a:pPr>
              <a:buNone/>
            </a:pPr>
            <a:r>
              <a:rPr lang="en-GB" dirty="0" smtClean="0"/>
              <a:t>(Blatchford et al., 2012)</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study</a:t>
            </a:r>
            <a:endParaRPr lang="en-GB" dirty="0"/>
          </a:p>
        </p:txBody>
      </p:sp>
      <p:sp>
        <p:nvSpPr>
          <p:cNvPr id="3" name="Content Placeholder 2"/>
          <p:cNvSpPr>
            <a:spLocks noGrp="1"/>
          </p:cNvSpPr>
          <p:nvPr>
            <p:ph idx="1"/>
          </p:nvPr>
        </p:nvSpPr>
        <p:spPr/>
        <p:txBody>
          <a:bodyPr>
            <a:normAutofit fontScale="92500" lnSpcReduction="10000"/>
          </a:bodyPr>
          <a:lstStyle/>
          <a:p>
            <a:r>
              <a:rPr lang="en-GB" dirty="0"/>
              <a:t>The I</a:t>
            </a:r>
            <a:r>
              <a:rPr lang="en-US" dirty="0" err="1"/>
              <a:t>nteractions</a:t>
            </a:r>
            <a:r>
              <a:rPr lang="en-US" dirty="0"/>
              <a:t> of Teaching Assistants in Primary (ITAP) schools </a:t>
            </a:r>
            <a:r>
              <a:rPr lang="en-US" dirty="0" smtClean="0"/>
              <a:t>project took place between 2006 and 2012 (</a:t>
            </a:r>
            <a:r>
              <a:rPr lang="en-US" dirty="0" err="1" smtClean="0"/>
              <a:t>Bosanquet</a:t>
            </a:r>
            <a:r>
              <a:rPr lang="en-US" dirty="0" smtClean="0"/>
              <a:t>, 2012);</a:t>
            </a:r>
            <a:endParaRPr lang="en-GB" dirty="0"/>
          </a:p>
          <a:p>
            <a:r>
              <a:rPr lang="en-GB" dirty="0"/>
              <a:t>Twenty-two </a:t>
            </a:r>
            <a:r>
              <a:rPr lang="en-GB" dirty="0" smtClean="0"/>
              <a:t>video-recordings (involving 4 TAs and 8 groups of pupils), </a:t>
            </a:r>
            <a:r>
              <a:rPr lang="en-GB" dirty="0"/>
              <a:t>with an average length of 36 </a:t>
            </a:r>
            <a:r>
              <a:rPr lang="en-GB" dirty="0" smtClean="0"/>
              <a:t>minutes;</a:t>
            </a:r>
          </a:p>
          <a:p>
            <a:r>
              <a:rPr lang="en-GB" dirty="0" smtClean="0"/>
              <a:t>Consisted of small </a:t>
            </a:r>
            <a:r>
              <a:rPr lang="en-GB" dirty="0"/>
              <a:t>group literacy intervention sessions with 5-6 and 7-8 </a:t>
            </a:r>
            <a:r>
              <a:rPr lang="en-GB" dirty="0" smtClean="0"/>
              <a:t>year-olds;</a:t>
            </a:r>
          </a:p>
          <a:p>
            <a:r>
              <a:rPr lang="en-GB" dirty="0" smtClean="0"/>
              <a:t>Conversation analysis used as an analytic framework.</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results of ITAP</a:t>
            </a:r>
            <a:endParaRPr lang="en-GB" dirty="0"/>
          </a:p>
        </p:txBody>
      </p:sp>
      <p:sp>
        <p:nvSpPr>
          <p:cNvPr id="3" name="Content Placeholder 2"/>
          <p:cNvSpPr>
            <a:spLocks noGrp="1"/>
          </p:cNvSpPr>
          <p:nvPr>
            <p:ph idx="1"/>
          </p:nvPr>
        </p:nvSpPr>
        <p:spPr/>
        <p:txBody>
          <a:bodyPr>
            <a:normAutofit fontScale="92500" lnSpcReduction="10000"/>
          </a:bodyPr>
          <a:lstStyle/>
          <a:p>
            <a:pPr lvl="0"/>
            <a:r>
              <a:rPr lang="en-GB" dirty="0" smtClean="0"/>
              <a:t>TAs are making in the moment pedagogical decisions (even when working with scripted materials (‘actual pedagogy’ – Seedhouse, 2010)</a:t>
            </a:r>
          </a:p>
          <a:p>
            <a:pPr lvl="0"/>
            <a:r>
              <a:rPr lang="en-GB" dirty="0" smtClean="0"/>
              <a:t>Low </a:t>
            </a:r>
            <a:r>
              <a:rPr lang="en-GB" dirty="0"/>
              <a:t>level repair strategies (including correction) are commonly used by </a:t>
            </a:r>
            <a:r>
              <a:rPr lang="en-GB" dirty="0" smtClean="0"/>
              <a:t>TAs;</a:t>
            </a:r>
          </a:p>
          <a:p>
            <a:r>
              <a:rPr lang="en-GB" dirty="0" smtClean="0"/>
              <a:t>Pupils are over supported and over reliant on verbal and non-verbal cueing by TAs;</a:t>
            </a:r>
          </a:p>
          <a:p>
            <a:pPr lvl="0"/>
            <a:r>
              <a:rPr lang="en-GB" dirty="0" smtClean="0"/>
              <a:t>Interactions focus on the task and end products rather than the learning experience;</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results of ITAP</a:t>
            </a:r>
            <a:endParaRPr lang="en-GB" dirty="0"/>
          </a:p>
        </p:txBody>
      </p:sp>
      <p:sp>
        <p:nvSpPr>
          <p:cNvPr id="3" name="Content Placeholder 2"/>
          <p:cNvSpPr>
            <a:spLocks noGrp="1"/>
          </p:cNvSpPr>
          <p:nvPr>
            <p:ph idx="1"/>
          </p:nvPr>
        </p:nvSpPr>
        <p:spPr/>
        <p:txBody>
          <a:bodyPr>
            <a:normAutofit fontScale="92500" lnSpcReduction="10000"/>
          </a:bodyPr>
          <a:lstStyle/>
          <a:p>
            <a:pPr lvl="0"/>
            <a:r>
              <a:rPr lang="en-GB" dirty="0" smtClean="0"/>
              <a:t>Individual pupils often do not orient to the moments of discourse that have learning potential which are being explored with other pupils in the group.</a:t>
            </a:r>
          </a:p>
          <a:p>
            <a:pPr lvl="0"/>
            <a:r>
              <a:rPr lang="en-GB" dirty="0" smtClean="0"/>
              <a:t>Opportunities for dialogic talk are routinely closed down.</a:t>
            </a:r>
          </a:p>
          <a:p>
            <a:pPr lvl="0"/>
            <a:endParaRPr lang="en-GB" dirty="0" smtClean="0"/>
          </a:p>
          <a:p>
            <a:pPr lvl="0">
              <a:buNone/>
            </a:pPr>
            <a:r>
              <a:rPr lang="en-GB" dirty="0" smtClean="0"/>
              <a:t>Similar interactional features were found by Radford, Blatchford and Webster (2011) in relation to in class mathematics support.</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 a result</a:t>
            </a:r>
            <a:endParaRPr lang="en-GB" dirty="0"/>
          </a:p>
        </p:txBody>
      </p:sp>
      <p:sp>
        <p:nvSpPr>
          <p:cNvPr id="3" name="Content Placeholder 2"/>
          <p:cNvSpPr>
            <a:spLocks noGrp="1"/>
          </p:cNvSpPr>
          <p:nvPr>
            <p:ph idx="1"/>
          </p:nvPr>
        </p:nvSpPr>
        <p:spPr/>
        <p:txBody>
          <a:bodyPr>
            <a:normAutofit lnSpcReduction="10000"/>
          </a:bodyPr>
          <a:lstStyle/>
          <a:p>
            <a:pPr>
              <a:spcBef>
                <a:spcPct val="15000"/>
              </a:spcBef>
            </a:pPr>
            <a:r>
              <a:rPr lang="en-GB" dirty="0" smtClean="0"/>
              <a:t>There is serious potential for children to become overly reliant on one to one adult support because the interactional turn taking, repair and topic development practices do not support the development of self and peer assistance strategies and dialogic interaction;</a:t>
            </a:r>
          </a:p>
          <a:p>
            <a:pPr>
              <a:spcBef>
                <a:spcPct val="15000"/>
              </a:spcBef>
            </a:pPr>
            <a:r>
              <a:rPr lang="en-GB" dirty="0" smtClean="0"/>
              <a:t>This is likely to contribute to reduced attainment over time relative to peers.</a:t>
            </a: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Improving interactions</a:t>
            </a:r>
            <a:br>
              <a:rPr lang="en-GB" dirty="0" smtClean="0"/>
            </a:br>
            <a:endParaRPr lang="en-GB" dirty="0"/>
          </a:p>
        </p:txBody>
      </p:sp>
      <p:sp>
        <p:nvSpPr>
          <p:cNvPr id="3" name="Content Placeholder 2"/>
          <p:cNvSpPr>
            <a:spLocks noGrp="1"/>
          </p:cNvSpPr>
          <p:nvPr>
            <p:ph idx="1"/>
          </p:nvPr>
        </p:nvSpPr>
        <p:spPr/>
        <p:txBody>
          <a:bodyPr>
            <a:normAutofit fontScale="85000" lnSpcReduction="20000"/>
          </a:bodyPr>
          <a:lstStyle/>
          <a:p>
            <a:pPr>
              <a:buNone/>
            </a:pPr>
            <a:r>
              <a:rPr lang="en-GB" dirty="0" smtClean="0"/>
              <a:t>TAs need to understand and be able to support and develop a complex set of knowledge and skills:</a:t>
            </a:r>
          </a:p>
          <a:p>
            <a:pPr lvl="0"/>
            <a:r>
              <a:rPr lang="en-GB" dirty="0" smtClean="0"/>
              <a:t>Specific literacy skills (subject knowledge);</a:t>
            </a:r>
          </a:p>
          <a:p>
            <a:pPr lvl="0"/>
            <a:r>
              <a:rPr lang="en-GB" dirty="0" smtClean="0"/>
              <a:t>Specific scaffolding techniques (to provide expert scaffolding);</a:t>
            </a:r>
          </a:p>
          <a:p>
            <a:pPr lvl="0"/>
            <a:r>
              <a:rPr lang="en-GB" dirty="0" smtClean="0"/>
              <a:t>Metacognitive awareness (to support and develop self-scaffolding);</a:t>
            </a:r>
          </a:p>
          <a:p>
            <a:pPr lvl="0"/>
            <a:r>
              <a:rPr lang="en-GB" dirty="0" smtClean="0"/>
              <a:t>Interactional turn taking and interthinking (to support and develop reciprocal scaffolding);</a:t>
            </a:r>
          </a:p>
          <a:p>
            <a:pPr lvl="0"/>
            <a:r>
              <a:rPr lang="en-GB" dirty="0" smtClean="0"/>
              <a:t>Links between pupils’ own experiences and the context of the instructional experience.</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Implications for CPD for TAs</a:t>
            </a:r>
            <a:endParaRPr lang="en-GB" dirty="0"/>
          </a:p>
        </p:txBody>
      </p:sp>
      <p:sp>
        <p:nvSpPr>
          <p:cNvPr id="3" name="Content Placeholder 2"/>
          <p:cNvSpPr>
            <a:spLocks noGrp="1"/>
          </p:cNvSpPr>
          <p:nvPr>
            <p:ph idx="1"/>
          </p:nvPr>
        </p:nvSpPr>
        <p:spPr/>
        <p:txBody>
          <a:bodyPr>
            <a:normAutofit fontScale="92500"/>
          </a:bodyPr>
          <a:lstStyle/>
          <a:p>
            <a:pPr>
              <a:spcBef>
                <a:spcPct val="15000"/>
              </a:spcBef>
              <a:buNone/>
            </a:pPr>
            <a:r>
              <a:rPr lang="en-GB" dirty="0" smtClean="0"/>
              <a:t>Aside from good subject knowledge, TAs need to:</a:t>
            </a:r>
          </a:p>
          <a:p>
            <a:pPr>
              <a:spcBef>
                <a:spcPct val="15000"/>
              </a:spcBef>
            </a:pPr>
            <a:r>
              <a:rPr lang="en-GB" dirty="0" smtClean="0"/>
              <a:t>Have a thorough understanding of the ‘scaffolding’ concept and ‘handover’ principle:</a:t>
            </a:r>
          </a:p>
          <a:p>
            <a:pPr lvl="1">
              <a:spcBef>
                <a:spcPct val="15000"/>
              </a:spcBef>
            </a:pPr>
            <a:r>
              <a:rPr lang="en-GB" dirty="0" smtClean="0"/>
              <a:t>‘If the child succeeds, offer less help when next intervening.  If he fails offer more help.’ (Wood and Middleton, 1975, p. 185);</a:t>
            </a:r>
          </a:p>
          <a:p>
            <a:pPr lvl="1">
              <a:spcBef>
                <a:spcPct val="15000"/>
              </a:spcBef>
            </a:pPr>
            <a:r>
              <a:rPr lang="en-GB" dirty="0" smtClean="0"/>
              <a:t>set small goals in relation to the overall task then negotiate and renegotiate progress towards them (Rodgers, 2004; Tharp and Gallimore, 1988).</a:t>
            </a:r>
          </a:p>
          <a:p>
            <a:pPr lvl="1">
              <a:spcBef>
                <a:spcPct val="15000"/>
              </a:spcBef>
            </a:pPr>
            <a:endParaRPr lang="en-GB" dirty="0" smtClean="0"/>
          </a:p>
          <a:p>
            <a:endParaRPr lang="en-GB" dirty="0"/>
          </a:p>
        </p:txBody>
      </p:sp>
    </p:spTree>
  </p:cSld>
  <p:clrMapOvr>
    <a:masterClrMapping/>
  </p:clrMapOvr>
</p:sld>
</file>

<file path=ppt/theme/theme1.xml><?xml version="1.0" encoding="utf-8"?>
<a:theme xmlns:a="http://schemas.openxmlformats.org/drawingml/2006/main" name="Office Theme">
  <a:themeElements>
    <a:clrScheme name="UEL Master Brand">
      <a:dk1>
        <a:srgbClr val="0063A4"/>
      </a:dk1>
      <a:lt1>
        <a:sysClr val="window" lastClr="FFFFFF"/>
      </a:lt1>
      <a:dk2>
        <a:srgbClr val="009ADA"/>
      </a:dk2>
      <a:lt2>
        <a:srgbClr val="EEECE1"/>
      </a:lt2>
      <a:accent1>
        <a:srgbClr val="A7A9AC"/>
      </a:accent1>
      <a:accent2>
        <a:srgbClr val="A7A9AC"/>
      </a:accent2>
      <a:accent3>
        <a:srgbClr val="A7A9AC"/>
      </a:accent3>
      <a:accent4>
        <a:srgbClr val="A7A9AC"/>
      </a:accent4>
      <a:accent5>
        <a:srgbClr val="A7A9AC"/>
      </a:accent5>
      <a:accent6>
        <a:srgbClr val="A7A9AC"/>
      </a:accent6>
      <a:hlink>
        <a:srgbClr val="009ADA"/>
      </a:hlink>
      <a:folHlink>
        <a:srgbClr val="009ADA"/>
      </a:folHlink>
    </a:clrScheme>
    <a:fontScheme name="U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997</Words>
  <Application>Microsoft Office PowerPoint</Application>
  <PresentationFormat>On-screen Show (4:3)</PresentationFormat>
  <Paragraphs>73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Developing the scaffolding practices of teaching assistants: A continuing professional development model</vt:lpstr>
      <vt:lpstr>Background </vt:lpstr>
      <vt:lpstr>Background (cont.)</vt:lpstr>
      <vt:lpstr>The study</vt:lpstr>
      <vt:lpstr>Key results of ITAP</vt:lpstr>
      <vt:lpstr>Key results of ITAP</vt:lpstr>
      <vt:lpstr>As a result</vt:lpstr>
      <vt:lpstr>Improving interactions </vt:lpstr>
      <vt:lpstr>Implications for CPD for TAs</vt:lpstr>
      <vt:lpstr>Implications for CPD for TAs</vt:lpstr>
      <vt:lpstr>A suggested CPD model</vt:lpstr>
      <vt:lpstr>A suggested CPD model</vt:lpstr>
      <vt:lpstr>References</vt:lpstr>
    </vt:vector>
  </TitlesOfParts>
  <Company>University of East London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of Health &amp; Bioscience</dc:title>
  <dc:creator>stuart2</dc:creator>
  <cp:lastModifiedBy>Paula</cp:lastModifiedBy>
  <cp:revision>10</cp:revision>
  <dcterms:created xsi:type="dcterms:W3CDTF">2011-02-16T17:01:59Z</dcterms:created>
  <dcterms:modified xsi:type="dcterms:W3CDTF">2013-06-19T07:52:19Z</dcterms:modified>
</cp:coreProperties>
</file>